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66" r:id="rId6"/>
    <p:sldId id="260" r:id="rId7"/>
    <p:sldId id="262" r:id="rId8"/>
    <p:sldId id="268" r:id="rId9"/>
    <p:sldId id="269" r:id="rId10"/>
    <p:sldId id="270" r:id="rId11"/>
    <p:sldId id="271" r:id="rId12"/>
    <p:sldId id="272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DD7"/>
    <a:srgbClr val="014A99"/>
    <a:srgbClr val="73A63E"/>
    <a:srgbClr val="332C32"/>
    <a:srgbClr val="EE7D17"/>
    <a:srgbClr val="C10100"/>
    <a:srgbClr val="73A63F"/>
    <a:srgbClr val="137506"/>
    <a:srgbClr val="93D250"/>
    <a:srgbClr val="004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0" d="100"/>
          <a:sy n="70" d="100"/>
        </p:scale>
        <p:origin x="84" y="6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D35A4-4013-4408-9297-AD41D04A0777}" type="datetimeFigureOut">
              <a:rPr lang="ru-RU" smtClean="0"/>
              <a:t>16.12.2019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597"/>
            <a:ext cx="5438775" cy="39100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0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62571-E876-4938-A2D6-2FC8C80DD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1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057F-3768-40AB-92E8-5F84C77898FE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7228" b="6131"/>
          <a:stretch>
            <a:fillRect/>
          </a:stretch>
        </p:blipFill>
        <p:spPr>
          <a:xfrm>
            <a:off x="6012160" y="1707654"/>
            <a:ext cx="3131840" cy="18002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37194"/>
            <a:ext cx="2160240" cy="498517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Правительство Новосибирской области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65186"/>
            <a:ext cx="586155" cy="71042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228184" y="1995685"/>
            <a:ext cx="2664296" cy="100811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НОВОСИБИРСКАЯ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ОБЛАСТЬ</a:t>
            </a: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07654"/>
            <a:ext cx="6012160" cy="180020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51670"/>
            <a:ext cx="4248472" cy="1405979"/>
          </a:xfrm>
        </p:spPr>
        <p:txBody>
          <a:bodyPr anchor="t" anchorCtr="0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Реализация </a:t>
            </a:r>
            <a:br>
              <a:rPr lang="ru-RU" sz="20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национального проекта </a:t>
            </a:r>
            <a:br>
              <a:rPr lang="ru-RU" sz="20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«Безопасные и качественные автомобильные дороги»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2283718"/>
            <a:ext cx="1008112" cy="6480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2019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64" y="3830510"/>
            <a:ext cx="1921232" cy="1030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12"/>
    </mc:Choice>
    <mc:Fallback xmlns="">
      <p:transition advTm="53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600" dirty="0" smtClean="0">
                <a:solidFill>
                  <a:srgbClr val="004A98"/>
                </a:solidFill>
              </a:rPr>
              <a:t>РЕГИОНАЛЬНЫЙ ПРОЕКТ «БЕЗОПАСНОСТЬ ДОРОЖНОГО ДВИЖЕНИЯ»</a:t>
            </a:r>
            <a:endParaRPr lang="ru-RU" altLang="ru-RU" sz="16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12</a:t>
            </a:r>
            <a:endParaRPr lang="ru-RU" sz="1400" b="1" dirty="0" smtClean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88" y="536542"/>
            <a:ext cx="3005588" cy="20057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5618" y="577001"/>
            <a:ext cx="3535986" cy="1987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2665755"/>
            <a:ext cx="2987840" cy="2030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5618" y="2683801"/>
            <a:ext cx="3535986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27"/>
    </mc:Choice>
    <mc:Fallback xmlns="">
      <p:transition advTm="812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600" dirty="0" smtClean="0">
                <a:solidFill>
                  <a:srgbClr val="004A98"/>
                </a:solidFill>
              </a:rPr>
              <a:t>РЕГИОНАЛЬНЫЙ ПРОЕКТ «БЕЗОПАСНОСТЬ ДОРОЖНОГО ДВИЖЕНИЯ»</a:t>
            </a:r>
            <a:endParaRPr lang="ru-RU" altLang="ru-RU" sz="16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13</a:t>
            </a:r>
            <a:endParaRPr lang="ru-RU" sz="1400" b="1" dirty="0" smtClean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586411"/>
            <a:ext cx="2853175" cy="18533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20" y="556301"/>
            <a:ext cx="2981202" cy="18899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027" y="2562775"/>
            <a:ext cx="2853175" cy="2097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8514" y="2557966"/>
            <a:ext cx="3014607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27"/>
    </mc:Choice>
    <mc:Fallback xmlns="">
      <p:transition advTm="812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600" dirty="0" smtClean="0">
                <a:solidFill>
                  <a:srgbClr val="004A98"/>
                </a:solidFill>
              </a:rPr>
              <a:t>РЕГИОНАЛЬНЫЙ ПРОЕКТ «БЕЗОПАСНОСТЬ ДОРОЖНОГО ДВИЖЕНИЯ»</a:t>
            </a:r>
            <a:endParaRPr lang="ru-RU" altLang="ru-RU" sz="16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400" b="1" dirty="0" smtClean="0">
                <a:solidFill>
                  <a:prstClr val="white"/>
                </a:solidFill>
              </a:rPr>
              <a:t>14</a:t>
            </a:r>
            <a:endParaRPr lang="ru-RU" sz="1400" b="1" dirty="0" smtClean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660173"/>
            <a:ext cx="2881938" cy="19212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88" y="2739575"/>
            <a:ext cx="2895851" cy="1920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510" y="1105319"/>
            <a:ext cx="3529890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27"/>
    </mc:Choice>
    <mc:Fallback xmlns="">
      <p:transition advTm="812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лайд3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ПРИВЕДЕНИЕ РЕГИОНАЛЬНЫХ АВТОМОБИЛЬНЫХ ДОРОГ К НОРМАТИВНОМУ СОСТОЯНИЮ 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Правительство Новосибирской области</a:t>
            </a:r>
            <a:endParaRPr lang="ru-RU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6" name="Рисунок 15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30"/>
    </mc:Choice>
    <mc:Fallback xmlns="">
      <p:transition advTm="86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слайд4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ПРИВЕДЕНИЕ АВТОМОБИЛЬНЫХ ДОРОГ НОВОСИБИРСКОЙ АГЛОМЕРАЦИИ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К НОРМАТИВНОМУ СОСТОЯНИЮ 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6" name="Рисунок 15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741"/>
    </mc:Choice>
    <mc:Fallback xmlns="">
      <p:transition advTm="77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слайд6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СНИЖЕНИЕ ДОЛИ РЕГИОНАЛЬНЫХ АВТОДОРОГ, РАБОТАЮЩИХ В РЕЖИМЕ ПЕРЕГРУЗКИ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6" name="Рисунок 15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934"/>
    </mc:Choice>
    <mc:Fallback xmlns="">
      <p:transition advTm="793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лайд5_6.png"/>
          <p:cNvPicPr>
            <a:picLocks noChangeAspect="1"/>
          </p:cNvPicPr>
          <p:nvPr/>
        </p:nvPicPr>
        <p:blipFill>
          <a:blip r:embed="rId2" cstate="print"/>
          <a:srcRect l="6688"/>
          <a:stretch>
            <a:fillRect/>
          </a:stretch>
        </p:blipFill>
        <p:spPr>
          <a:xfrm>
            <a:off x="360040" y="0"/>
            <a:ext cx="8532440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8280920" cy="576063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СНИЖЕНИЕ КОЛИЧЕСТВА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МЕСТ КОНЦЕНТРАЦИИ ДОРОЖНО-ТРАНСПОРТНЫХ ПРОИСШЕСТВИЙ 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27"/>
    </mc:Choice>
    <mc:Fallback xmlns="">
      <p:transition advTm="812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слайд9.jpg"/>
          <p:cNvPicPr>
            <a:picLocks noChangeAspect="1"/>
          </p:cNvPicPr>
          <p:nvPr/>
        </p:nvPicPr>
        <p:blipFill>
          <a:blip r:embed="rId2" cstate="print"/>
          <a:srcRect b="8001"/>
          <a:stretch>
            <a:fillRect/>
          </a:stretch>
        </p:blipFill>
        <p:spPr>
          <a:xfrm>
            <a:off x="1905" y="0"/>
            <a:ext cx="9140190" cy="473199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500" dirty="0" smtClean="0">
                <a:solidFill>
                  <a:srgbClr val="004A98"/>
                </a:solidFill>
              </a:rPr>
              <a:t>РЕГИОНАЛЬНЫЙ ПРОЕКТ «ОБЩЕСИСТЕМНЫЕ МЕРЫ РАЗВИТИЯ ДОРОЖНОГО ХОЗЯЙСТВА</a:t>
            </a:r>
            <a:r>
              <a:rPr lang="ru-RU" sz="1600" dirty="0" smtClean="0">
                <a:solidFill>
                  <a:srgbClr val="004A98"/>
                </a:solidFill>
              </a:rPr>
              <a:t>»</a:t>
            </a:r>
            <a:endParaRPr lang="ru-RU" altLang="ru-RU" sz="16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95536" y="77155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 dirty="0" smtClean="0">
                <a:solidFill>
                  <a:srgbClr val="004A98"/>
                </a:solidFill>
                <a:latin typeface="+mj-lt"/>
                <a:ea typeface="+mj-ea"/>
                <a:cs typeface="+mj-cs"/>
              </a:rPr>
              <a:t>НОВЫЕ ТЕХНОЛОГИИ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 dirty="0" smtClean="0">
                <a:solidFill>
                  <a:srgbClr val="004A98"/>
                </a:solidFill>
                <a:latin typeface="+mj-lt"/>
                <a:ea typeface="+mj-ea"/>
                <a:cs typeface="+mj-cs"/>
              </a:rPr>
              <a:t>И МАТЕРИАЛЫ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4A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95536" y="2643758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500" dirty="0" smtClean="0">
                <a:solidFill>
                  <a:srgbClr val="004A98"/>
                </a:solidFill>
                <a:latin typeface="+mj-lt"/>
                <a:ea typeface="+mj-ea"/>
                <a:cs typeface="+mj-cs"/>
              </a:rPr>
              <a:t>КОНТРАКТЫ ЖИЗНЕННОГО ЦИКЛА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4A9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995936" y="987574"/>
            <a:ext cx="4896544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500" dirty="0" smtClean="0">
                <a:latin typeface="+mj-lt"/>
                <a:ea typeface="+mj-ea"/>
                <a:cs typeface="+mj-cs"/>
              </a:rPr>
              <a:t>Доля от общего количества новых </a:t>
            </a:r>
            <a:r>
              <a:rPr lang="ru-RU" altLang="ru-RU" sz="1500" dirty="0" err="1" smtClean="0">
                <a:latin typeface="+mj-lt"/>
                <a:ea typeface="+mj-ea"/>
                <a:cs typeface="+mj-cs"/>
              </a:rPr>
              <a:t>госконтрактов</a:t>
            </a:r>
            <a:r>
              <a:rPr lang="ru-RU" altLang="ru-RU" sz="1500" dirty="0" smtClean="0">
                <a:latin typeface="+mj-lt"/>
                <a:ea typeface="+mj-ea"/>
                <a:cs typeface="+mj-cs"/>
              </a:rPr>
              <a:t> по капитальному ремонту, ремонту и содержанию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27"/>
    </mc:Choice>
    <mc:Fallback xmlns="">
      <p:transition advTm="812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слайд7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8"/>
            <a:ext cx="3744416" cy="1080120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1500" dirty="0" smtClean="0">
                <a:solidFill>
                  <a:srgbClr val="0056A1"/>
                </a:solidFill>
              </a:rPr>
              <a:t>КОЛИЧЕСТВО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СТАЦИОНАРНЫХ КАМЕР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ФОТОВИДЕОФИКСАЦИИ</a:t>
            </a:r>
            <a:br>
              <a:rPr lang="ru-RU" altLang="ru-RU" sz="1500" dirty="0" smtClean="0">
                <a:solidFill>
                  <a:srgbClr val="0056A1"/>
                </a:solidFill>
              </a:rPr>
            </a:br>
            <a:r>
              <a:rPr lang="ru-RU" altLang="ru-RU" sz="1500" dirty="0" smtClean="0">
                <a:solidFill>
                  <a:srgbClr val="0056A1"/>
                </a:solidFill>
              </a:rPr>
              <a:t>НАРУШЕНИЙ ПДД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288032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499992" y="123478"/>
            <a:ext cx="3024336" cy="10801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altLang="ru-RU" sz="1500" dirty="0" smtClean="0">
                <a:solidFill>
                  <a:srgbClr val="0056A1"/>
                </a:solidFill>
              </a:rPr>
              <a:t>КОЛИЧЕСТВО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1500" dirty="0" smtClean="0">
                <a:solidFill>
                  <a:srgbClr val="0056A1"/>
                </a:solidFill>
              </a:rPr>
              <a:t>АВТОМАТИЧЕСКИХ ПУНКТОВ ВЕСОГАБАРИТНОГО КОНТРОЛЯ ТС НА РЕГИОНАЛЬНЫХ АВТОДОРОГАХ</a:t>
            </a:r>
            <a:endParaRPr lang="ru-RU" altLang="ru-RU" sz="1500" dirty="0">
              <a:solidFill>
                <a:srgbClr val="0056A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04456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87624" y="4731990"/>
            <a:ext cx="4824536" cy="324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8" name="Рисунок 17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33"/>
    </mc:Choice>
    <mc:Fallback xmlns="">
      <p:transition advTm="803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600" dirty="0" smtClean="0">
                <a:solidFill>
                  <a:srgbClr val="004A98"/>
                </a:solidFill>
              </a:rPr>
              <a:t>РЕГИОНАЛЬНЫЙ ПРОЕКТ «БЕЗОПАСНОСТЬ ДОРОЖНОГО ДВИЖЕНИЯ»</a:t>
            </a:r>
            <a:endParaRPr lang="ru-RU" altLang="ru-RU" sz="16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27"/>
    </mc:Choice>
    <mc:Fallback xmlns="">
      <p:transition advTm="812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060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7380312" y="4731990"/>
            <a:ext cx="1763688" cy="288032"/>
          </a:xfrm>
          <a:prstGeom prst="rect">
            <a:avLst/>
          </a:prstGeom>
        </p:spPr>
      </p:pic>
      <p:pic>
        <p:nvPicPr>
          <p:cNvPr id="4" name="Рисунок 3" descr="gerb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5" y="4748540"/>
            <a:ext cx="216024" cy="2618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4731990"/>
            <a:ext cx="4896544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3479"/>
            <a:ext cx="8280920" cy="360040"/>
          </a:xfrm>
        </p:spPr>
        <p:txBody>
          <a:bodyPr anchor="t" anchorCtr="0">
            <a:noAutofit/>
          </a:bodyPr>
          <a:lstStyle/>
          <a:p>
            <a:pPr algn="l"/>
            <a:r>
              <a:rPr lang="ru-RU" sz="1600" dirty="0" smtClean="0">
                <a:solidFill>
                  <a:srgbClr val="004A98"/>
                </a:solidFill>
              </a:rPr>
              <a:t>РЕГИОНАЛЬНЫЙ ПРОЕКТ «БЕЗОПАСНОСТЬ ДОРОЖНОГО ДВИЖЕНИЯ»</a:t>
            </a:r>
            <a:endParaRPr lang="ru-RU" altLang="ru-RU" sz="1600" dirty="0">
              <a:solidFill>
                <a:srgbClr val="004A9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31990"/>
            <a:ext cx="755576" cy="288032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4731990"/>
            <a:ext cx="432048" cy="2880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95486"/>
            <a:ext cx="395536" cy="216024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31990"/>
            <a:ext cx="4824536" cy="324123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Правительство Новосибирской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53" y="107924"/>
            <a:ext cx="874525" cy="469077"/>
          </a:xfrm>
          <a:prstGeom prst="rect">
            <a:avLst/>
          </a:prstGeom>
        </p:spPr>
      </p:pic>
      <p:pic>
        <p:nvPicPr>
          <p:cNvPr id="17" name="Рисунок 16" descr="IMG_0060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6012160" y="4731990"/>
            <a:ext cx="3131840" cy="288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707816"/>
            <a:ext cx="2847079" cy="19082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720009"/>
            <a:ext cx="2840982" cy="1896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2732096"/>
            <a:ext cx="2828789" cy="18838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936" y="2748584"/>
            <a:ext cx="2840982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27"/>
    </mc:Choice>
    <mc:Fallback xmlns="">
      <p:transition advTm="812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148</Words>
  <Application>Microsoft Office PowerPoint</Application>
  <PresentationFormat>Экран (16:9)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Реализация  национального проекта  «Безопасные и качественные автомобильные дороги»</vt:lpstr>
      <vt:lpstr>ПРИВЕДЕНИЕ РЕГИОНАЛЬНЫХ АВТОМОБИЛЬНЫХ ДОРОГ К НОРМАТИВНОМУ СОСТОЯНИЮ </vt:lpstr>
      <vt:lpstr>ПРИВЕДЕНИЕ АВТОМОБИЛЬНЫХ ДОРОГ НОВОСИБИРСКОЙ АГЛОМЕРАЦИИ К НОРМАТИВНОМУ СОСТОЯНИЮ </vt:lpstr>
      <vt:lpstr>СНИЖЕНИЕ ДОЛИ РЕГИОНАЛЬНЫХ АВТОДОРОГ, РАБОТАЮЩИХ В РЕЖИМЕ ПЕРЕГРУЗКИ</vt:lpstr>
      <vt:lpstr>СНИЖЕНИЕ КОЛИЧЕСТВА МЕСТ КОНЦЕНТРАЦИИ ДОРОЖНО-ТРАНСПОРТНЫХ ПРОИСШЕСТВИЙ </vt:lpstr>
      <vt:lpstr>РЕГИОНАЛЬНЫЙ ПРОЕКТ «ОБЩЕСИСТЕМНЫЕ МЕРЫ РАЗВИТИЯ ДОРОЖНОГО ХОЗЯЙСТВА»</vt:lpstr>
      <vt:lpstr>КОЛИЧЕСТВО СТАЦИОНАРНЫХ КАМЕР ФОТОВИДЕОФИКСАЦИИ НАРУШЕНИЙ ПДД</vt:lpstr>
      <vt:lpstr>РЕГИОНАЛЬНЫЙ ПРОЕКТ «БЕЗОПАСНОСТЬ ДОРОЖНОГО ДВИЖЕНИЯ»</vt:lpstr>
      <vt:lpstr>РЕГИОНАЛЬНЫЙ ПРОЕКТ «БЕЗОПАСНОСТЬ ДОРОЖНОГО ДВИЖЕНИЯ»</vt:lpstr>
      <vt:lpstr>РЕГИОНАЛЬНЫЙ ПРОЕКТ «БЕЗОПАСНОСТЬ ДОРОЖНОГО ДВИЖЕНИЯ»</vt:lpstr>
      <vt:lpstr>РЕГИОНАЛЬНЫЙ ПРОЕКТ «БЕЗОПАСНОСТЬ ДОРОЖНОГО ДВИЖЕНИЯ»</vt:lpstr>
      <vt:lpstr>РЕГИОНАЛЬНЫЙ ПРОЕКТ «БЕЗОПАСНОСТЬ ДОРОЖНОГО ДВИЖЕНИЯ»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Григорьева Екатерина Петровна</cp:lastModifiedBy>
  <cp:revision>153</cp:revision>
  <cp:lastPrinted>2019-12-16T05:21:51Z</cp:lastPrinted>
  <dcterms:created xsi:type="dcterms:W3CDTF">2019-10-07T14:07:42Z</dcterms:created>
  <dcterms:modified xsi:type="dcterms:W3CDTF">2019-12-16T05:24:57Z</dcterms:modified>
</cp:coreProperties>
</file>