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9" r:id="rId3"/>
    <p:sldId id="359" r:id="rId4"/>
    <p:sldId id="360" r:id="rId5"/>
    <p:sldId id="361" r:id="rId6"/>
    <p:sldId id="330" r:id="rId7"/>
    <p:sldId id="347" r:id="rId8"/>
    <p:sldId id="363" r:id="rId9"/>
    <p:sldId id="364" r:id="rId10"/>
    <p:sldId id="366" r:id="rId11"/>
    <p:sldId id="367" r:id="rId12"/>
    <p:sldId id="368" r:id="rId13"/>
    <p:sldId id="369" r:id="rId14"/>
    <p:sldId id="3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3.0919064203647078E-2"/>
          <c:y val="4.2393123338397516E-2"/>
          <c:w val="0.95362140369453485"/>
          <c:h val="0.7793559502257894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2.9143694015996446E-3"/>
                  <c:y val="-4.784366443211214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CE-44FB-A277-D467EC8DF004}"/>
                </c:ext>
              </c:extLst>
            </c:dLbl>
            <c:dLbl>
              <c:idx val="1"/>
              <c:layout>
                <c:manualLayout>
                  <c:x val="3.2058063417596226E-2"/>
                  <c:y val="-3.52532264236615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CE-44FB-A277-D467EC8DF004}"/>
                </c:ext>
              </c:extLst>
            </c:dLbl>
            <c:dLbl>
              <c:idx val="2"/>
              <c:layout>
                <c:manualLayout>
                  <c:x val="2.3314955212797157E-2"/>
                  <c:y val="-4.532557683042209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CE-44FB-A277-D467EC8DF0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ДТП</c:v>
                </c:pt>
                <c:pt idx="1">
                  <c:v>Погибло</c:v>
                </c:pt>
                <c:pt idx="2">
                  <c:v>Ранено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2529</c:v>
                </c:pt>
                <c:pt idx="1">
                  <c:v>300</c:v>
                </c:pt>
                <c:pt idx="2">
                  <c:v>3181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3CE-44FB-A277-D467EC8DF00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2019г.</c:v>
                </c:pt>
              </c:strCache>
            </c:strRef>
          </c:tx>
          <c:spPr>
            <a:solidFill>
              <a:srgbClr val="6600FF"/>
            </a:solidFill>
          </c:spPr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6.6863517060367472E-2"/>
                  <c:y val="-3.2842429341660394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1</a:t>
                    </a:r>
                    <a:r>
                      <a:rPr lang="ru-RU" sz="2400" dirty="0" smtClean="0"/>
                      <a:t>982 </a:t>
                    </a:r>
                    <a:endParaRPr lang="ru-RU" sz="2400" dirty="0"/>
                  </a:p>
                  <a:p>
                    <a:r>
                      <a:rPr lang="ru-RU" sz="2400" dirty="0" smtClean="0"/>
                      <a:t>(-21,6%)</a:t>
                    </a:r>
                    <a:endParaRPr lang="en-US" sz="24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CE-44FB-A277-D467EC8DF004}"/>
                </c:ext>
              </c:extLst>
            </c:dLbl>
            <c:dLbl>
              <c:idx val="1"/>
              <c:layout>
                <c:manualLayout>
                  <c:x val="5.6147200349956287E-2"/>
                  <c:y val="-3.875622573255421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74</a:t>
                    </a:r>
                    <a:endParaRPr lang="ru-RU" dirty="0"/>
                  </a:p>
                  <a:p>
                    <a:r>
                      <a:rPr lang="ru-RU" dirty="0"/>
                      <a:t> </a:t>
                    </a:r>
                    <a:r>
                      <a:rPr lang="ru-RU" dirty="0" smtClean="0"/>
                      <a:t>(-8,7%)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CE-44FB-A277-D467EC8DF004}"/>
                </c:ext>
              </c:extLst>
            </c:dLbl>
            <c:dLbl>
              <c:idx val="2"/>
              <c:layout>
                <c:manualLayout>
                  <c:x val="5.5550209001652563E-2"/>
                  <c:y val="-3.848177705307869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555 </a:t>
                    </a:r>
                    <a:endParaRPr lang="ru-RU" dirty="0"/>
                  </a:p>
                  <a:p>
                    <a:r>
                      <a:rPr lang="ru-RU" dirty="0"/>
                      <a:t>(-</a:t>
                    </a:r>
                    <a:r>
                      <a:rPr lang="ru-RU" dirty="0" smtClean="0"/>
                      <a:t>19,7%)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CE-44FB-A277-D467EC8DF0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ДТП</c:v>
                </c:pt>
                <c:pt idx="1">
                  <c:v>Погибло</c:v>
                </c:pt>
                <c:pt idx="2">
                  <c:v>Ранено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1982</c:v>
                </c:pt>
                <c:pt idx="1">
                  <c:v>274</c:v>
                </c:pt>
                <c:pt idx="2">
                  <c:v>2555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3CE-44FB-A277-D467EC8DF004}"/>
            </c:ext>
          </c:extLst>
        </c:ser>
        <c:shape val="box"/>
        <c:axId val="66756608"/>
        <c:axId val="66758144"/>
        <c:axId val="0"/>
      </c:bar3DChart>
      <c:catAx>
        <c:axId val="6675660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2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6758144"/>
        <c:crosses val="autoZero"/>
        <c:auto val="1"/>
        <c:lblAlgn val="ctr"/>
        <c:lblOffset val="100"/>
      </c:catAx>
      <c:valAx>
        <c:axId val="66758144"/>
        <c:scaling>
          <c:orientation val="minMax"/>
        </c:scaling>
        <c:delete val="1"/>
        <c:axPos val="l"/>
        <c:numFmt formatCode="General" sourceLinked="1"/>
        <c:tickLblPos val="none"/>
        <c:crossAx val="667566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2"/>
  <c:chart>
    <c:autoTitleDeleted val="1"/>
    <c:view3D>
      <c:rotX val="0"/>
      <c:rotY val="0"/>
      <c:perspective val="30"/>
    </c:view3D>
    <c:floor>
      <c:spPr>
        <a:noFill/>
        <a:ln w="9525">
          <a:noFill/>
        </a:ln>
      </c:spPr>
    </c:floor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4"/>
              <c:layout>
                <c:manualLayout>
                  <c:x val="-4.6090212388261047E-2"/>
                  <c:y val="5.7347268870186555E-3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 пешеходных переходах</c:v>
                </c:pt>
                <c:pt idx="1">
                  <c:v>Вне населенных пунктов</c:v>
                </c:pt>
                <c:pt idx="2">
                  <c:v>В населенных пунктах</c:v>
                </c:pt>
                <c:pt idx="3">
                  <c:v>Наезды на пешеходов в темное время суток</c:v>
                </c:pt>
                <c:pt idx="4">
                  <c:v>Всего наездов на пешеходов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</c:v>
                </c:pt>
                <c:pt idx="1">
                  <c:v>24</c:v>
                </c:pt>
                <c:pt idx="2">
                  <c:v>58</c:v>
                </c:pt>
                <c:pt idx="3">
                  <c:v>54</c:v>
                </c:pt>
                <c:pt idx="4">
                  <c:v>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18-4BB0-9447-B07A5BCCA40B}"/>
            </c:ext>
          </c:extLst>
        </c:ser>
        <c:dLbls>
          <c:showVal val="1"/>
        </c:dLbls>
        <c:shape val="box"/>
        <c:axId val="108554112"/>
        <c:axId val="108552576"/>
        <c:axId val="0"/>
      </c:bar3DChart>
      <c:valAx>
        <c:axId val="108552576"/>
        <c:scaling>
          <c:orientation val="minMax"/>
        </c:scaling>
        <c:delete val="1"/>
        <c:axPos val="b"/>
        <c:numFmt formatCode="General" sourceLinked="1"/>
        <c:tickLblPos val="nextTo"/>
        <c:crossAx val="108554112"/>
        <c:crosses val="autoZero"/>
        <c:crossBetween val="between"/>
      </c:valAx>
      <c:catAx>
        <c:axId val="108554112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500" baseline="0">
                <a:latin typeface="Times New Roman" pitchFamily="18" charset="0"/>
              </a:defRPr>
            </a:pPr>
            <a:endParaRPr lang="ru-RU"/>
          </a:p>
        </c:txPr>
        <c:crossAx val="108552576"/>
        <c:crosses val="autoZero"/>
        <c:auto val="1"/>
        <c:lblAlgn val="ctr"/>
        <c:lblOffset val="100"/>
      </c:catAx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autoTitleDeleted val="1"/>
    <c:view3D>
      <c:rotX val="0"/>
      <c:rotY val="180"/>
      <c:perspective val="30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0"/>
          <c:y val="2.8757968654020052E-2"/>
          <c:w val="0.95452228212852663"/>
          <c:h val="0.9424840626919595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10м.2019</c:v>
                </c:pt>
              </c:strCache>
            </c:strRef>
          </c:tx>
          <c:dLbls>
            <c:dLbl>
              <c:idx val="2"/>
              <c:layout>
                <c:manualLayout>
                  <c:x val="6.510768485157702E-7"/>
                  <c:y val="-5.643699476113551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56-4DE4-BCCC-64E56A1516A5}"/>
                </c:ext>
              </c:extLst>
            </c:dLbl>
            <c:dLbl>
              <c:idx val="4"/>
              <c:layout>
                <c:manualLayout>
                  <c:x val="6.5107684855366794E-7"/>
                  <c:y val="-1.348688639766220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56-4DE4-BCCC-64E56A151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261</c:v>
                </c:pt>
                <c:pt idx="1">
                  <c:v>56</c:v>
                </c:pt>
                <c:pt idx="2">
                  <c:v>671</c:v>
                </c:pt>
                <c:pt idx="3">
                  <c:v>302</c:v>
                </c:pt>
                <c:pt idx="4">
                  <c:v>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F56-4DE4-BCCC-64E56A1516A5}"/>
            </c:ext>
          </c:extLst>
        </c:ser>
        <c:dLbls>
          <c:showVal val="1"/>
        </c:dLbls>
        <c:shape val="box"/>
        <c:axId val="108682240"/>
        <c:axId val="108680704"/>
        <c:axId val="0"/>
      </c:bar3DChart>
      <c:valAx>
        <c:axId val="108680704"/>
        <c:scaling>
          <c:orientation val="minMax"/>
        </c:scaling>
        <c:delete val="1"/>
        <c:axPos val="b"/>
        <c:numFmt formatCode="General" sourceLinked="1"/>
        <c:tickLblPos val="nextTo"/>
        <c:crossAx val="108682240"/>
        <c:crosses val="autoZero"/>
        <c:crossBetween val="between"/>
      </c:valAx>
      <c:catAx>
        <c:axId val="108682240"/>
        <c:scaling>
          <c:orientation val="minMax"/>
        </c:scaling>
        <c:delete val="1"/>
        <c:axPos val="r"/>
        <c:numFmt formatCode="General" sourceLinked="1"/>
        <c:majorTickMark val="none"/>
        <c:tickLblPos val="nextTo"/>
        <c:crossAx val="108680704"/>
        <c:crosses val="autoZero"/>
        <c:auto val="1"/>
        <c:lblAlgn val="ctr"/>
        <c:lblOffset val="100"/>
      </c:catAx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20"/>
      <c:rotY val="80"/>
      <c:rAngAx val="1"/>
    </c:view3D>
    <c:plotArea>
      <c:layout>
        <c:manualLayout>
          <c:layoutTarget val="inner"/>
          <c:xMode val="edge"/>
          <c:yMode val="edge"/>
          <c:x val="4.1418315115149304E-2"/>
          <c:y val="0"/>
          <c:w val="0.93380963592546062"/>
          <c:h val="0.78516473094738459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dLbls>
            <c:dLbl>
              <c:idx val="0"/>
              <c:layout>
                <c:manualLayout>
                  <c:x val="-1.5246753702019861E-3"/>
                  <c:y val="-1.465711003759443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318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3.0103667898466802E-3"/>
                  <c:y val="-8.8568201416773795E-3"/>
                </c:manualLayout>
              </c:layout>
              <c:showVal val="1"/>
            </c:dLbl>
            <c:dLbl>
              <c:idx val="2"/>
              <c:layout>
                <c:manualLayout>
                  <c:x val="-2.971196121033773E-3"/>
                  <c:y val="2.2739684928753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3.0493507404040251E-3"/>
                  <c:y val="-3.0327937010822445E-3"/>
                </c:manualLayout>
              </c:layout>
              <c:showVal val="1"/>
            </c:dLbl>
            <c:dLbl>
              <c:idx val="4"/>
              <c:layout>
                <c:manualLayout>
                  <c:x val="1.4336817217546641E-3"/>
                  <c:y val="-1.1556923025237385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ДТП                                   с участием детей</c:v>
                </c:pt>
                <c:pt idx="1">
                  <c:v>ДТП                             c детьми-пешеходами</c:v>
                </c:pt>
                <c:pt idx="2">
                  <c:v>ДТП                             с детьми-пассажирами</c:v>
                </c:pt>
                <c:pt idx="3">
                  <c:v>ДТП по собственной неосторожности детей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318</c:v>
                </c:pt>
                <c:pt idx="1">
                  <c:v>162</c:v>
                </c:pt>
                <c:pt idx="2">
                  <c:v>118</c:v>
                </c:pt>
                <c:pt idx="3">
                  <c:v>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2019г.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139700" h="139700"/>
            </a:sp3d>
          </c:spPr>
          <c:dLbls>
            <c:dLbl>
              <c:idx val="0"/>
              <c:layout>
                <c:manualLayout>
                  <c:x val="1.2168345391311577E-2"/>
                  <c:y val="-4.4298213688290684E-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rgbClr val="00B0F0"/>
                        </a:solidFill>
                      </a:rPr>
                      <a:t>261</a:t>
                    </a:r>
                    <a:endParaRPr lang="en-US" sz="2000" dirty="0">
                      <a:solidFill>
                        <a:srgbClr val="00B0F0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3.8544589533536368E-3"/>
                  <c:y val="-6.7866826619558118E-3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rgbClr val="00B0F0"/>
                        </a:solidFill>
                      </a:rPr>
                      <a:t>126</a:t>
                    </a:r>
                    <a:endParaRPr lang="en-US" sz="2000" dirty="0">
                      <a:solidFill>
                        <a:srgbClr val="00B0F0"/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1.3715479879236605E-2"/>
                  <c:y val="-2.8019169150182597E-3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rgbClr val="00B0F0"/>
                        </a:solidFill>
                      </a:rPr>
                      <a:t>103</a:t>
                    </a:r>
                    <a:endParaRPr lang="en-US" sz="2000" dirty="0">
                      <a:solidFill>
                        <a:srgbClr val="00B0F0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7.0920961013792461E-3"/>
                  <c:y val="-2.7843141646497704E-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rgbClr val="00B0F0"/>
                        </a:solidFill>
                      </a:rPr>
                      <a:t>54</a:t>
                    </a:r>
                    <a:endParaRPr lang="en-US" sz="2000" dirty="0">
                      <a:solidFill>
                        <a:srgbClr val="00B0F0"/>
                      </a:solidFill>
                    </a:endParaRPr>
                  </a:p>
                </c:rich>
              </c:tx>
              <c:showVal val="1"/>
            </c:dLbl>
            <c:dLbl>
              <c:idx val="4"/>
              <c:layout>
                <c:manualLayout>
                  <c:x val="1.2290976847862761E-2"/>
                  <c:y val="-6.6236074657334512E-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rgbClr val="00B0F0"/>
                        </a:solidFill>
                      </a:rPr>
                      <a:t>74</a:t>
                    </a:r>
                    <a:endParaRPr lang="en-US" sz="2000" dirty="0">
                      <a:solidFill>
                        <a:srgbClr val="00B0F0"/>
                      </a:solidFill>
                    </a:endParaRPr>
                  </a:p>
                </c:rich>
              </c:tx>
              <c:showVal val="1"/>
            </c:dLbl>
            <c:dLbl>
              <c:idx val="5"/>
              <c:layout>
                <c:manualLayout>
                  <c:x val="3.0232460072068201E-2"/>
                  <c:y val="-0.20218948598784994"/>
                </c:manualLayout>
              </c:layout>
              <c:showVal val="1"/>
            </c:dLbl>
            <c:dLbl>
              <c:idx val="6"/>
              <c:layout>
                <c:manualLayout>
                  <c:x val="2.8912998737845159E-2"/>
                  <c:y val="-0.13437660365779464"/>
                </c:manualLayout>
              </c:layout>
              <c:showVal val="1"/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2000" b="1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ДТП                                   с участием детей</c:v>
                </c:pt>
                <c:pt idx="1">
                  <c:v>ДТП                             c детьми-пешеходами</c:v>
                </c:pt>
                <c:pt idx="2">
                  <c:v>ДТП                             с детьми-пассажирами</c:v>
                </c:pt>
                <c:pt idx="3">
                  <c:v>ДТП по собственной неосторожности детей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261</c:v>
                </c:pt>
                <c:pt idx="1">
                  <c:v>126</c:v>
                </c:pt>
                <c:pt idx="2">
                  <c:v>103</c:v>
                </c:pt>
                <c:pt idx="3">
                  <c:v>54</c:v>
                </c:pt>
              </c:numCache>
            </c:numRef>
          </c:val>
        </c:ser>
        <c:shape val="box"/>
        <c:axId val="108732416"/>
        <c:axId val="108733952"/>
        <c:axId val="0"/>
      </c:bar3DChart>
      <c:catAx>
        <c:axId val="108732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733952"/>
        <c:crosses val="autoZero"/>
        <c:auto val="1"/>
        <c:lblAlgn val="ctr"/>
        <c:lblOffset val="100"/>
      </c:catAx>
      <c:valAx>
        <c:axId val="108733952"/>
        <c:scaling>
          <c:orientation val="minMax"/>
        </c:scaling>
        <c:delete val="1"/>
        <c:axPos val="l"/>
        <c:numFmt formatCode="General" sourceLinked="1"/>
        <c:tickLblPos val="nextTo"/>
        <c:crossAx val="10873241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Целевой индикатор: </a:t>
            </a:r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снижение числа лиц, погибших в ДТП</a:t>
            </a:r>
          </a:p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(базовый показатель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2012 г.)</a:t>
            </a:r>
          </a:p>
        </c:rich>
      </c:tx>
      <c:layout>
        <c:manualLayout>
          <c:xMode val="edge"/>
          <c:yMode val="edge"/>
          <c:x val="0.18754240789345789"/>
          <c:y val="1.830364364656746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40815325167687372"/>
          <c:y val="0.24514915389277459"/>
          <c:w val="0.58207057451151945"/>
          <c:h val="0.72770016016480965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dirty="0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 sz="2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sz="2000" dirty="0" smtClean="0">
                        <a:latin typeface="Times New Roman" pitchFamily="18" charset="0"/>
                        <a:cs typeface="Times New Roman" pitchFamily="18" charset="0"/>
                      </a:rPr>
                      <a:t>.</a:t>
                    </a:r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sz="20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2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C8-461C-8D80-E6B1115AF21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dirty="0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 sz="20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sz="2000" dirty="0" smtClean="0">
                        <a:latin typeface="Times New Roman" pitchFamily="18" charset="0"/>
                        <a:cs typeface="Times New Roman" pitchFamily="18" charset="0"/>
                      </a:rPr>
                      <a:t>.</a:t>
                    </a:r>
                    <a:r>
                      <a:rPr lang="ru-RU" sz="20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20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2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C8-461C-8D80-E6B1115AF219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Ожидаемый показатель снижения числа лиц, погибших в ДТП в 2019 г.</c:v>
                </c:pt>
                <c:pt idx="1">
                  <c:v>Снижено число лиц, погибших в ДТП на территории Новосибирской области в 2019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">
                  <c:v>24</c:v>
                </c:pt>
                <c:pt idx="1">
                  <c:v>39.5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C8-461C-8D80-E6B1115AF219}"/>
            </c:ext>
          </c:extLst>
        </c:ser>
        <c:shape val="box"/>
        <c:axId val="53419392"/>
        <c:axId val="53425280"/>
        <c:axId val="0"/>
      </c:bar3DChart>
      <c:catAx>
        <c:axId val="53419392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5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3425280"/>
        <c:crosses val="autoZero"/>
        <c:auto val="1"/>
        <c:lblAlgn val="ctr"/>
        <c:lblOffset val="100"/>
      </c:catAx>
      <c:valAx>
        <c:axId val="53425280"/>
        <c:scaling>
          <c:orientation val="minMax"/>
        </c:scaling>
        <c:delete val="1"/>
        <c:axPos val="b"/>
        <c:numFmt formatCode="0.0" sourceLinked="1"/>
        <c:tickLblPos val="nextTo"/>
        <c:crossAx val="534193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"/>
          <c:y val="8.745862937396616E-2"/>
          <c:w val="0.9971296296296297"/>
          <c:h val="0.76836222835976953"/>
        </c:manualLayout>
      </c:layout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погибло</c:v>
                </c:pt>
              </c:strCache>
            </c:strRef>
          </c:tx>
          <c:spPr>
            <a:ln w="76200">
              <a:solidFill>
                <a:srgbClr val="66FF33"/>
              </a:solidFill>
            </a:ln>
          </c:spPr>
          <c:marker>
            <c:spPr>
              <a:solidFill>
                <a:srgbClr val="FF0000"/>
              </a:solidFill>
              <a:ln w="76200">
                <a:solidFill>
                  <a:srgbClr val="66FF33"/>
                </a:solidFill>
              </a:ln>
            </c:spPr>
          </c:marker>
          <c:dLbls>
            <c:dLbl>
              <c:idx val="0"/>
              <c:layout>
                <c:manualLayout>
                  <c:x val="-3.8580246913580245E-2"/>
                  <c:y val="-7.518524701015992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FA-421E-9CF9-D8CFE8F2137A}"/>
                </c:ext>
              </c:extLst>
            </c:dLbl>
            <c:dLbl>
              <c:idx val="1"/>
              <c:layout>
                <c:manualLayout>
                  <c:x val="-3.2407407407408079E-2"/>
                  <c:y val="-8.216649172294571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FA-421E-9CF9-D8CFE8F2137A}"/>
                </c:ext>
              </c:extLst>
            </c:dLbl>
            <c:dLbl>
              <c:idx val="2"/>
              <c:layout>
                <c:manualLayout>
                  <c:x val="-3.5493827160494401E-2"/>
                  <c:y val="-8.151595975796040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FA-421E-9CF9-D8CFE8F2137A}"/>
                </c:ext>
              </c:extLst>
            </c:dLbl>
            <c:dLbl>
              <c:idx val="3"/>
              <c:layout>
                <c:manualLayout>
                  <c:x val="-4.0242768599706095E-2"/>
                  <c:y val="-8.934414687112050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FA-421E-9CF9-D8CFE8F2137A}"/>
                </c:ext>
              </c:extLst>
            </c:dLbl>
            <c:dLbl>
              <c:idx val="4"/>
              <c:layout>
                <c:manualLayout>
                  <c:x val="-4.1666666666666692E-2"/>
                  <c:y val="-7.244690959929742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0FA-421E-9CF9-D8CFE8F2137A}"/>
                </c:ext>
              </c:extLst>
            </c:dLbl>
            <c:dLbl>
              <c:idx val="5"/>
              <c:layout>
                <c:manualLayout>
                  <c:x val="-3.8590083528329405E-2"/>
                  <c:y val="-7.646960750434732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FA-421E-9CF9-D8CFE8F2137A}"/>
                </c:ext>
              </c:extLst>
            </c:dLbl>
            <c:dLbl>
              <c:idx val="6"/>
              <c:layout>
                <c:manualLayout>
                  <c:x val="-3.8580368426169229E-2"/>
                  <c:y val="-8.432179567031469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0FA-421E-9CF9-D8CFE8F2137A}"/>
                </c:ext>
              </c:extLst>
            </c:dLbl>
            <c:dLbl>
              <c:idx val="7"/>
              <c:layout>
                <c:manualLayout>
                  <c:x val="-3.3950617283950692E-2"/>
                  <c:y val="-7.333712187198060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FA-421E-9CF9-D8CFE8F2137A}"/>
                </c:ext>
              </c:extLst>
            </c:dLbl>
            <c:dLbl>
              <c:idx val="8"/>
              <c:layout>
                <c:manualLayout>
                  <c:x val="-3.5261461189602411E-2"/>
                  <c:y val="-7.003317986268241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0FA-421E-9CF9-D8CFE8F2137A}"/>
                </c:ext>
              </c:extLst>
            </c:dLbl>
            <c:dLbl>
              <c:idx val="9"/>
              <c:layout>
                <c:manualLayout>
                  <c:x val="-3.798669543362225E-2"/>
                  <c:y val="-7.296100682825847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0FA-421E-9CF9-D8CFE8F2137A}"/>
                </c:ext>
              </c:extLst>
            </c:dLbl>
            <c:dLbl>
              <c:idx val="10"/>
              <c:layout>
                <c:manualLayout>
                  <c:x val="-3.5842043043866768E-2"/>
                  <c:y val="-7.729414499894729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0FA-421E-9CF9-D8CFE8F2137A}"/>
                </c:ext>
              </c:extLst>
            </c:dLbl>
            <c:dLbl>
              <c:idx val="11"/>
              <c:layout>
                <c:manualLayout>
                  <c:x val="-4.1576769930885334E-2"/>
                  <c:y val="-6.441178749912292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0FA-421E-9CF9-D8CFE8F2137A}"/>
                </c:ext>
              </c:extLst>
            </c:dLbl>
            <c:dLbl>
              <c:idx val="12"/>
              <c:layout>
                <c:manualLayout>
                  <c:x val="-4.1576769930885334E-2"/>
                  <c:y val="-6.956493337082435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0FA-421E-9CF9-D8CFE8F2137A}"/>
                </c:ext>
              </c:extLst>
            </c:dLbl>
            <c:dLbl>
              <c:idx val="13"/>
              <c:layout>
                <c:manualLayout>
                  <c:x val="-1.2903135495792176E-2"/>
                  <c:y val="-6.69882589990873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0FA-421E-9CF9-D8CFE8F213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453</c:v>
                </c:pt>
                <c:pt idx="1">
                  <c:v>526</c:v>
                </c:pt>
                <c:pt idx="2">
                  <c:v>453</c:v>
                </c:pt>
                <c:pt idx="3">
                  <c:v>360</c:v>
                </c:pt>
                <c:pt idx="4">
                  <c:v>325</c:v>
                </c:pt>
                <c:pt idx="5">
                  <c:v>272</c:v>
                </c:pt>
                <c:pt idx="6">
                  <c:v>300</c:v>
                </c:pt>
                <c:pt idx="7">
                  <c:v>274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0FA-421E-9CF9-D8CFE8F2137A}"/>
            </c:ext>
          </c:extLst>
        </c:ser>
        <c:marker val="1"/>
        <c:axId val="66889984"/>
        <c:axId val="82473728"/>
      </c:lineChart>
      <c:catAx>
        <c:axId val="668899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rgbClr val="FFFFCC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473728"/>
        <c:crosses val="autoZero"/>
        <c:auto val="1"/>
        <c:lblAlgn val="ctr"/>
        <c:lblOffset val="100"/>
      </c:catAx>
      <c:valAx>
        <c:axId val="82473728"/>
        <c:scaling>
          <c:orientation val="minMax"/>
        </c:scaling>
        <c:delete val="1"/>
        <c:axPos val="l"/>
        <c:numFmt formatCode="General" sourceLinked="1"/>
        <c:tickLblPos val="nextTo"/>
        <c:crossAx val="66889984"/>
        <c:crosses val="autoZero"/>
        <c:crossBetween val="between"/>
      </c:valAx>
      <c:spPr>
        <a:ln w="28575"/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1009910662503305E-2"/>
          <c:y val="2.1257632098425405E-2"/>
          <c:w val="0.95185222521687063"/>
          <c:h val="0.97874236790157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explosion val="25"/>
          <c:dPt>
            <c:idx val="0"/>
            <c:explosion val="16"/>
            <c:extLst xmlns:c16r2="http://schemas.microsoft.com/office/drawing/2015/06/chart">
              <c:ext xmlns:c16="http://schemas.microsoft.com/office/drawing/2014/chart" uri="{C3380CC4-5D6E-409C-BE32-E72D297353CC}">
                <c16:uniqueId val="{00000000-F099-4A28-8E9C-1FA88AE77E8A}"/>
              </c:ext>
            </c:extLst>
          </c:dPt>
          <c:dPt>
            <c:idx val="2"/>
            <c:explosion val="17"/>
            <c:extLst xmlns:c16r2="http://schemas.microsoft.com/office/drawing/2015/06/chart">
              <c:ext xmlns:c16="http://schemas.microsoft.com/office/drawing/2014/chart" uri="{C3380CC4-5D6E-409C-BE32-E72D297353CC}">
                <c16:uniqueId val="{00000001-F099-4A28-8E9C-1FA88AE77E8A}"/>
              </c:ext>
            </c:extLst>
          </c:dPt>
          <c:dLbls>
            <c:dLbl>
              <c:idx val="0"/>
              <c:layout>
                <c:manualLayout>
                  <c:x val="-0.23715740489115078"/>
                  <c:y val="9.6915943625763223E-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/>
                      <a:t>Пешеходы </a:t>
                    </a:r>
                  </a:p>
                  <a:p>
                    <a:r>
                      <a:rPr lang="en-US" dirty="0" smtClean="0"/>
                      <a:t>82 </a:t>
                    </a:r>
                    <a:endParaRPr lang="ru-RU" dirty="0" smtClean="0"/>
                  </a:p>
                  <a:p>
                    <a:r>
                      <a:rPr lang="en-US" dirty="0" smtClean="0"/>
                      <a:t>30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-0.21888981373545471"/>
                  <c:y val="-0.23029449570766214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i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Пассажиры</a:t>
                    </a:r>
                  </a:p>
                  <a:p>
                    <a:r>
                      <a:rPr lang="ru-RU" sz="2800" b="1" i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2800" b="1" i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77</a:t>
                    </a:r>
                    <a:endParaRPr lang="ru-RU" sz="2800" b="1" i="0" baseline="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2800" b="1" i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2800" b="1" i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ru-RU" sz="2800" b="1" i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sz="2800" b="1" i="0" baseline="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Val val="1"/>
              <c:showPercent val="1"/>
            </c:dLbl>
            <c:dLbl>
              <c:idx val="2"/>
              <c:layout>
                <c:manualLayout>
                  <c:x val="0.19044068422109817"/>
                  <c:y val="4.4367396593674002E-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/>
                      <a:t>Водители</a:t>
                    </a:r>
                  </a:p>
                  <a:p>
                    <a:r>
                      <a:rPr lang="ru-RU" dirty="0" smtClean="0"/>
                      <a:t>1</a:t>
                    </a:r>
                    <a:r>
                      <a:rPr lang="en-US" dirty="0" smtClean="0"/>
                      <a:t>10</a:t>
                    </a:r>
                    <a:endParaRPr lang="ru-RU" dirty="0" smtClean="0"/>
                  </a:p>
                  <a:p>
                    <a:r>
                      <a:rPr lang="en-US" dirty="0" smtClean="0"/>
                      <a:t>40%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3"/>
              <c:layout>
                <c:manualLayout>
                  <c:x val="1.7161462372641212E-2"/>
                  <c:y val="7.2877932332552904E-4"/>
                </c:manualLayout>
              </c:layout>
              <c:tx>
                <c:rich>
                  <a:bodyPr/>
                  <a:lstStyle/>
                  <a:p>
                    <a:pPr>
                      <a:defRPr sz="2800" b="1" i="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</a:defRPr>
                    </a:pPr>
                    <a:r>
                      <a:rPr lang="ru-RU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Иные</a:t>
                    </a:r>
                    <a:r>
                      <a:rPr lang="ru-RU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 </a:t>
                    </a:r>
                  </a:p>
                  <a:p>
                    <a:pPr>
                      <a:defRPr sz="2800" b="1" i="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</a:defRPr>
                    </a:pPr>
                    <a:r>
                      <a:rPr lang="ru-RU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5</a:t>
                    </a:r>
                  </a:p>
                  <a:p>
                    <a:pPr>
                      <a:defRPr sz="2800" b="1" i="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</a:defRPr>
                    </a:pPr>
                    <a:r>
                      <a:rPr lang="en-US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</a:t>
                    </a:r>
                    <a:r>
                      <a:rPr lang="en-US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showPercent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i="0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Пешеходы</c:v>
                </c:pt>
                <c:pt idx="1">
                  <c:v>Пассажиры</c:v>
                </c:pt>
                <c:pt idx="2">
                  <c:v>Водители </c:v>
                </c:pt>
                <c:pt idx="3">
                  <c:v>Иные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</c:v>
                </c:pt>
                <c:pt idx="1">
                  <c:v>77</c:v>
                </c:pt>
                <c:pt idx="2">
                  <c:v>110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099-4A28-8E9C-1FA88AE77E8A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40"/>
      <c:perspective val="30"/>
    </c:view3D>
    <c:plotArea>
      <c:layout>
        <c:manualLayout>
          <c:layoutTarget val="inner"/>
          <c:xMode val="edge"/>
          <c:yMode val="edge"/>
          <c:x val="7.9431070654229372E-2"/>
          <c:y val="7.5375171689458204E-2"/>
          <c:w val="0.90645968065548765"/>
          <c:h val="0.608117910254028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10м.2019</c:v>
                </c:pt>
              </c:strCache>
            </c:strRef>
          </c:tx>
          <c:dPt>
            <c:idx val="2"/>
            <c:explosion val="31"/>
            <c:extLst xmlns:c16r2="http://schemas.microsoft.com/office/drawing/2015/06/chart">
              <c:ext xmlns:c16="http://schemas.microsoft.com/office/drawing/2014/chart" uri="{C3380CC4-5D6E-409C-BE32-E72D297353CC}">
                <c16:uniqueId val="{00000000-4B13-4BD5-AFAE-CCB063BA7D87}"/>
              </c:ext>
            </c:extLst>
          </c:dPt>
          <c:dPt>
            <c:idx val="3"/>
            <c:explosion val="37"/>
            <c:extLst xmlns:c16r2="http://schemas.microsoft.com/office/drawing/2015/06/chart">
              <c:ext xmlns:c16="http://schemas.microsoft.com/office/drawing/2014/chart" uri="{C3380CC4-5D6E-409C-BE32-E72D297353CC}">
                <c16:uniqueId val="{00000001-4B13-4BD5-AFAE-CCB063BA7D87}"/>
              </c:ext>
            </c:extLst>
          </c:dPt>
          <c:dLbls>
            <c:dLbl>
              <c:idx val="0"/>
              <c:layout>
                <c:manualLayout>
                  <c:x val="-0.12434114252474228"/>
                  <c:y val="9.408541943431209E-2"/>
                </c:manualLayout>
              </c:layout>
              <c:tx>
                <c:rich>
                  <a:bodyPr/>
                  <a:lstStyle/>
                  <a:p>
                    <a:pPr>
                      <a:defRPr sz="2400" b="1" i="0" baseline="0">
                        <a:solidFill>
                          <a:schemeClr val="bg1"/>
                        </a:solidFill>
                      </a:defRPr>
                    </a:pPr>
                    <a:r>
                      <a:rPr lang="en-US" sz="24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57</a:t>
                    </a:r>
                    <a:endParaRPr lang="en-US" sz="24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13-4BD5-AFAE-CCB063BA7D87}"/>
                </c:ext>
              </c:extLst>
            </c:dLbl>
            <c:dLbl>
              <c:idx val="1"/>
              <c:layout>
                <c:manualLayout>
                  <c:x val="-0.13825375050493341"/>
                  <c:y val="-0.17403857529515768"/>
                </c:manualLayout>
              </c:layout>
              <c:tx>
                <c:rich>
                  <a:bodyPr/>
                  <a:lstStyle/>
                  <a:p>
                    <a:pPr>
                      <a:defRPr sz="2400" b="1" i="0" baseline="0">
                        <a:solidFill>
                          <a:schemeClr val="bg1"/>
                        </a:solidFill>
                      </a:defRPr>
                    </a:pPr>
                    <a:r>
                      <a:rPr lang="en-US" sz="24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100</a:t>
                    </a:r>
                    <a:endParaRPr lang="en-US" sz="24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13-4BD5-AFAE-CCB063BA7D87}"/>
                </c:ext>
              </c:extLst>
            </c:dLbl>
            <c:dLbl>
              <c:idx val="2"/>
              <c:layout>
                <c:manualLayout>
                  <c:x val="0.14287269635963601"/>
                  <c:y val="-7.8629653143849523E-2"/>
                </c:manualLayout>
              </c:layout>
              <c:tx>
                <c:rich>
                  <a:bodyPr/>
                  <a:lstStyle/>
                  <a:p>
                    <a:pPr>
                      <a:defRPr sz="2000" b="1" i="0" baseline="0"/>
                    </a:pPr>
                    <a:r>
                      <a:rPr lang="en-US" sz="20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68</a:t>
                    </a:r>
                    <a:endParaRPr lang="en-US" sz="20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13-4BD5-AFAE-CCB063BA7D87}"/>
                </c:ext>
              </c:extLst>
            </c:dLbl>
            <c:dLbl>
              <c:idx val="3"/>
              <c:layout>
                <c:manualLayout>
                  <c:x val="8.0462490062422939E-2"/>
                  <c:y val="0.10137687631684232"/>
                </c:manualLayout>
              </c:layout>
              <c:tx>
                <c:rich>
                  <a:bodyPr/>
                  <a:lstStyle/>
                  <a:p>
                    <a:pPr>
                      <a:defRPr sz="2400" b="1" i="0" baseline="0">
                        <a:solidFill>
                          <a:schemeClr val="bg1"/>
                        </a:solidFill>
                      </a:defRPr>
                    </a:pPr>
                    <a:r>
                      <a:rPr lang="en-US" sz="24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37</a:t>
                    </a:r>
                    <a:endParaRPr lang="en-US" sz="24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13-4BD5-AFAE-CCB063BA7D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Федеральные автодороги</c:v>
                </c:pt>
                <c:pt idx="1">
                  <c:v>Региональные автодороги</c:v>
                </c:pt>
                <c:pt idx="2">
                  <c:v>г. Новосибирск</c:v>
                </c:pt>
                <c:pt idx="3">
                  <c:v>Районные центры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</c:v>
                </c:pt>
                <c:pt idx="1">
                  <c:v>81</c:v>
                </c:pt>
                <c:pt idx="2">
                  <c:v>55</c:v>
                </c:pt>
                <c:pt idx="3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B13-4BD5-AFAE-CCB063BA7D87}"/>
            </c:ext>
          </c:extLst>
        </c:ser>
      </c:pie3DChart>
    </c:plotArea>
    <c:legend>
      <c:legendPos val="b"/>
      <c:layout/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view3D>
      <c:rotX val="50"/>
      <c:perspective val="30"/>
    </c:view3D>
    <c:plotArea>
      <c:layout>
        <c:manualLayout>
          <c:layoutTarget val="inner"/>
          <c:xMode val="edge"/>
          <c:yMode val="edge"/>
          <c:x val="0.14592786208145045"/>
          <c:y val="8.5185856916162521E-4"/>
          <c:w val="0.7022729375856166"/>
          <c:h val="0.733680081765438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11м.2019</c:v>
                </c:pt>
              </c:strCache>
            </c:strRef>
          </c:tx>
          <c:explosion val="15"/>
          <c:dPt>
            <c:idx val="0"/>
            <c:explosion val="16"/>
            <c:extLst xmlns:c16r2="http://schemas.microsoft.com/office/drawing/2015/06/chart">
              <c:ext xmlns:c16="http://schemas.microsoft.com/office/drawing/2014/chart" uri="{C3380CC4-5D6E-409C-BE32-E72D297353CC}">
                <c16:uniqueId val="{00000000-D0F0-45AB-BE5C-7C045DEC5C35}"/>
              </c:ext>
            </c:extLst>
          </c:dPt>
          <c:dLbls>
            <c:dLbl>
              <c:idx val="0"/>
              <c:layout>
                <c:manualLayout>
                  <c:x val="-0.19155955304810487"/>
                  <c:y val="-0.132939422584454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400" b="1" i="0" baseline="0">
                      <a:solidFill>
                        <a:schemeClr val="bg1"/>
                      </a:solidFill>
                      <a:latin typeface="Times New Roman" pitchFamily="18" charset="0"/>
                    </a:defRPr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F0-45AB-BE5C-7C045DEC5C35}"/>
                </c:ext>
              </c:extLst>
            </c:dLbl>
            <c:dLbl>
              <c:idx val="1"/>
              <c:layout>
                <c:manualLayout>
                  <c:x val="9.485465264746247E-2"/>
                  <c:y val="7.7360170810394244E-2"/>
                </c:manualLayout>
              </c:layout>
              <c:tx>
                <c:rich>
                  <a:bodyPr/>
                  <a:lstStyle/>
                  <a:p>
                    <a:pPr>
                      <a:defRPr sz="2400" b="1" i="0" baseline="0">
                        <a:solidFill>
                          <a:schemeClr val="bg1"/>
                        </a:solidFill>
                        <a:latin typeface="Times New Roman" pitchFamily="18" charset="0"/>
                      </a:defRPr>
                    </a:pPr>
                    <a:r>
                      <a:rPr lang="en-US" sz="2400" b="1" i="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5.9</a:t>
                    </a:r>
                    <a:endParaRPr lang="en-US" sz="2400" b="1" i="0" baseline="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F0-45AB-BE5C-7C045DEC5C35}"/>
                </c:ext>
              </c:extLst>
            </c:dLbl>
            <c:dLbl>
              <c:idx val="2"/>
              <c:layout>
                <c:manualLayout>
                  <c:x val="-0.11126863669878855"/>
                  <c:y val="2.72698415573850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F0-45AB-BE5C-7C045DEC5C35}"/>
                </c:ext>
              </c:extLst>
            </c:dLbl>
            <c:dLbl>
              <c:idx val="7"/>
              <c:layout>
                <c:manualLayout>
                  <c:x val="7.1262598241204969E-2"/>
                  <c:y val="4.575131376775896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F0-45AB-BE5C-7C045DEC5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0" baseline="0">
                    <a:solidFill>
                      <a:schemeClr val="tx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Автомобильные дороги</c:v>
                </c:pt>
                <c:pt idx="1">
                  <c:v>Населенные пункты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17.3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0F0-45AB-BE5C-7C045DEC5C35}"/>
            </c:ext>
          </c:extLst>
        </c:ser>
      </c:pie3DChart>
    </c:plotArea>
    <c:legend>
      <c:legendPos val="r"/>
      <c:layout>
        <c:manualLayout>
          <c:xMode val="edge"/>
          <c:yMode val="edge"/>
          <c:x val="7.4898368133234333E-2"/>
          <c:y val="0.74103734436086699"/>
          <c:w val="0.79185119953381855"/>
          <c:h val="0.24473669475629287"/>
        </c:manualLayout>
      </c:layout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2"/>
  <c:chart>
    <c:autoTitleDeleted val="1"/>
    <c:view3D>
      <c:rotX val="0"/>
      <c:rotY val="0"/>
      <c:perspective val="30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0.46048759824572727"/>
          <c:y val="4.1829772587665473E-2"/>
          <c:w val="0.5132323924546307"/>
          <c:h val="0.92941225875831446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Нарушение правил проезда перекрестков </c:v>
                </c:pt>
                <c:pt idx="1">
                  <c:v>Несоответствие скорости конкретным условиям</c:v>
                </c:pt>
                <c:pt idx="2">
                  <c:v>Несоблюдение правил расположения ТС на проезжей части</c:v>
                </c:pt>
                <c:pt idx="3">
                  <c:v>Выезд на полосу встречного движения</c:v>
                </c:pt>
                <c:pt idx="4">
                  <c:v>Всего ДТП по вине водителей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</c:v>
                </c:pt>
                <c:pt idx="1">
                  <c:v>26</c:v>
                </c:pt>
                <c:pt idx="2">
                  <c:v>50</c:v>
                </c:pt>
                <c:pt idx="3">
                  <c:v>62</c:v>
                </c:pt>
                <c:pt idx="4">
                  <c:v>232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18-4BB0-9447-B07A5BCCA40B}"/>
            </c:ext>
          </c:extLst>
        </c:ser>
        <c:dLbls>
          <c:showVal val="1"/>
        </c:dLbls>
        <c:shape val="box"/>
        <c:axId val="82410112"/>
        <c:axId val="82408576"/>
        <c:axId val="0"/>
      </c:bar3DChart>
      <c:valAx>
        <c:axId val="82408576"/>
        <c:scaling>
          <c:orientation val="minMax"/>
        </c:scaling>
        <c:delete val="1"/>
        <c:axPos val="b"/>
        <c:numFmt formatCode="General" sourceLinked="1"/>
        <c:tickLblPos val="nextTo"/>
        <c:crossAx val="82410112"/>
        <c:crosses val="autoZero"/>
        <c:crossBetween val="between"/>
      </c:valAx>
      <c:catAx>
        <c:axId val="82410112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500" baseline="0">
                <a:latin typeface="Times New Roman" pitchFamily="18" charset="0"/>
              </a:defRPr>
            </a:pPr>
            <a:endParaRPr lang="ru-RU"/>
          </a:p>
        </c:txPr>
        <c:crossAx val="82408576"/>
        <c:crosses val="autoZero"/>
        <c:auto val="1"/>
        <c:lblAlgn val="ctr"/>
        <c:lblOffset val="100"/>
      </c:catAx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7.9920038790173807E-3"/>
          <c:y val="1.6267745806390541E-3"/>
          <c:w val="0.98304447342362666"/>
          <c:h val="0.86472999925110872"/>
        </c:manualLayout>
      </c:layout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ДТП с участием водителей имеющих признаки опьянения </c:v>
                </c:pt>
              </c:strCache>
            </c:strRef>
          </c:tx>
          <c:dLbls>
            <c:dLbl>
              <c:idx val="0"/>
              <c:layout>
                <c:manualLayout>
                  <c:x val="-3.7052285568893222E-2"/>
                  <c:y val="8.7604025072943736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376</a:t>
                    </a:r>
                    <a:endParaRPr lang="en-US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80-4A23-8853-EFC49BF9C730}"/>
                </c:ext>
              </c:extLst>
            </c:dLbl>
            <c:dLbl>
              <c:idx val="1"/>
              <c:layout>
                <c:manualLayout>
                  <c:x val="-4.1852828367831919E-2"/>
                  <c:y val="0.101546123865997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348</a:t>
                    </a:r>
                    <a:endParaRPr lang="en-US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80-4A23-8853-EFC49BF9C730}"/>
                </c:ext>
              </c:extLst>
            </c:dLbl>
            <c:dLbl>
              <c:idx val="2"/>
              <c:layout>
                <c:manualLayout>
                  <c:x val="-5.5481617602947078E-2"/>
                  <c:y val="7.5818011479067873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284</a:t>
                    </a:r>
                    <a:endParaRPr lang="en-US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80-4A23-8853-EFC49BF9C730}"/>
                </c:ext>
              </c:extLst>
            </c:dLbl>
            <c:dLbl>
              <c:idx val="3"/>
              <c:layout>
                <c:manualLayout>
                  <c:x val="5.585498008380662E-3"/>
                  <c:y val="1.7532134342111885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235</a:t>
                    </a:r>
                    <a:endParaRPr lang="en-US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80-4A23-8853-EFC49BF9C730}"/>
                </c:ext>
              </c:extLst>
            </c:dLbl>
            <c:dLbl>
              <c:idx val="4"/>
              <c:layout>
                <c:manualLayout>
                  <c:x val="-1.9719375725890421E-2"/>
                  <c:y val="-6.9089404817898284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4.93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80-4A23-8853-EFC49BF9C73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itchFamily="18" charset="0"/>
                        <a:cs typeface="Times New Roman" pitchFamily="18" charset="0"/>
                      </a:rPr>
                      <a:t>2.96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80-4A23-8853-EFC49BF9C730}"/>
                </c:ext>
              </c:extLst>
            </c:dLbl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376</c:v>
                </c:pt>
                <c:pt idx="1">
                  <c:v>348</c:v>
                </c:pt>
                <c:pt idx="2">
                  <c:v>284</c:v>
                </c:pt>
                <c:pt idx="3">
                  <c:v>235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880-4A23-8853-EFC49BF9C73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погибших</c:v>
                </c:pt>
              </c:strCache>
            </c:strRef>
          </c:tx>
          <c:dLbls>
            <c:dLbl>
              <c:idx val="0"/>
              <c:layout>
                <c:manualLayout>
                  <c:x val="2.3148148148148147E-2"/>
                  <c:y val="-5.5596042335937033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endParaRPr lang="en-US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80-4A23-8853-EFC49BF9C730}"/>
                </c:ext>
              </c:extLst>
            </c:dLbl>
            <c:dLbl>
              <c:idx val="1"/>
              <c:layout>
                <c:manualLayout>
                  <c:x val="1.5432098765432163E-3"/>
                  <c:y val="-6.7300472301397393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endParaRPr lang="en-US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880-4A23-8853-EFC49BF9C730}"/>
                </c:ext>
              </c:extLst>
            </c:dLbl>
            <c:dLbl>
              <c:idx val="2"/>
              <c:layout>
                <c:manualLayout>
                  <c:x val="7.716049382716088E-3"/>
                  <c:y val="-6.7300472301397393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76</a:t>
                    </a:r>
                    <a:endParaRPr lang="en-US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80-4A23-8853-EFC49BF9C730}"/>
                </c:ext>
              </c:extLst>
            </c:dLbl>
            <c:dLbl>
              <c:idx val="3"/>
              <c:layout>
                <c:manualLayout>
                  <c:x val="1.2345679012345718E-2"/>
                  <c:y val="-3.5113289896381225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 smtClean="0">
                        <a:latin typeface="Times New Roman" pitchFamily="18" charset="0"/>
                        <a:cs typeface="Times New Roman" pitchFamily="18" charset="0"/>
                      </a:rPr>
                      <a:t>61</a:t>
                    </a:r>
                    <a:endParaRPr lang="en-US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880-4A23-8853-EFC49BF9C730}"/>
                </c:ext>
              </c:extLst>
            </c:dLbl>
            <c:dLbl>
              <c:idx val="4"/>
              <c:layout>
                <c:manualLayout>
                  <c:x val="0"/>
                  <c:y val="-6.144825731866714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80-4A23-8853-EFC49BF9C730}"/>
                </c:ext>
              </c:extLst>
            </c:dLbl>
            <c:dLbl>
              <c:idx val="5"/>
              <c:layout>
                <c:manualLayout>
                  <c:x val="6.1728395061727264E-3"/>
                  <c:y val="-5.266993484457211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880-4A23-8853-EFC49BF9C730}"/>
                </c:ext>
              </c:extLst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900</c:v>
                </c:pt>
                <c:pt idx="1">
                  <c:v>840</c:v>
                </c:pt>
                <c:pt idx="2">
                  <c:v>760</c:v>
                </c:pt>
                <c:pt idx="3">
                  <c:v>610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5880-4A23-8853-EFC49BF9C730}"/>
            </c:ext>
          </c:extLst>
        </c:ser>
        <c:marker val="1"/>
        <c:axId val="100894976"/>
        <c:axId val="106315776"/>
      </c:lineChart>
      <c:catAx>
        <c:axId val="1008949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315776"/>
        <c:crosses val="autoZero"/>
        <c:auto val="1"/>
        <c:lblAlgn val="ctr"/>
        <c:lblOffset val="100"/>
      </c:catAx>
      <c:valAx>
        <c:axId val="106315776"/>
        <c:scaling>
          <c:orientation val="minMax"/>
        </c:scaling>
        <c:delete val="1"/>
        <c:axPos val="l"/>
        <c:numFmt formatCode="General" sourceLinked="1"/>
        <c:tickLblPos val="nextTo"/>
        <c:crossAx val="100894976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1.7137108272078462E-2"/>
          <c:y val="1.7103484275559501E-2"/>
          <c:w val="0.98286289172792085"/>
          <c:h val="0.6817152071410446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1.5846446730570025E-2"/>
                  <c:y val="-4.19662346505745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98</a:t>
                    </a:r>
                    <a:endParaRPr lang="ru-RU" dirty="0" smtClean="0">
                      <a:solidFill>
                        <a:schemeClr val="tx1"/>
                      </a:solidFill>
                    </a:endParaRPr>
                  </a:p>
                  <a:p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(-8,4%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)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F4-4C57-A160-5F45F1689CC0}"/>
                </c:ext>
              </c:extLst>
            </c:dLbl>
            <c:dLbl>
              <c:idx val="1"/>
              <c:layout>
                <c:manualLayout>
                  <c:x val="7.0224961074368975E-3"/>
                  <c:y val="-2.161043774479834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17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(+750%)</a:t>
                    </a:r>
                    <a:endParaRPr lang="en-US" sz="1400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F4-4C57-A160-5F45F1689CC0}"/>
                </c:ext>
              </c:extLst>
            </c:dLbl>
            <c:dLbl>
              <c:idx val="2"/>
              <c:layout>
                <c:manualLayout>
                  <c:x val="-0.14440341147695776"/>
                  <c:y val="8.028618347378145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144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 </a:t>
                    </a:r>
                  </a:p>
                  <a:p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(-8,9%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)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F4-4C57-A160-5F45F1689C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ДТП по вине видителей со стажем управления ТС менее 2-х лет</c:v>
                </c:pt>
                <c:pt idx="1">
                  <c:v>погибло</c:v>
                </c:pt>
                <c:pt idx="2">
                  <c:v>ранено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98</c:v>
                </c:pt>
                <c:pt idx="1">
                  <c:v>17</c:v>
                </c:pt>
                <c:pt idx="2">
                  <c:v>144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1F4-4C57-A160-5F45F1689CC0}"/>
            </c:ext>
          </c:extLst>
        </c:ser>
        <c:shape val="cylinder"/>
        <c:axId val="106694528"/>
        <c:axId val="106696064"/>
        <c:axId val="0"/>
      </c:bar3DChart>
      <c:catAx>
        <c:axId val="10669452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ru-RU"/>
          </a:p>
        </c:txPr>
        <c:crossAx val="106696064"/>
        <c:crosses val="autoZero"/>
        <c:auto val="1"/>
        <c:lblAlgn val="ctr"/>
        <c:lblOffset val="100"/>
      </c:catAx>
      <c:valAx>
        <c:axId val="106696064"/>
        <c:scaling>
          <c:orientation val="minMax"/>
        </c:scaling>
        <c:delete val="1"/>
        <c:axPos val="l"/>
        <c:numFmt formatCode="General" sourceLinked="1"/>
        <c:tickLblPos val="nextTo"/>
        <c:crossAx val="10669452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0.70732</cdr:x>
      <cdr:y>0</cdr:y>
    </cdr:from>
    <cdr:to>
      <cdr:x>0.99303</cdr:x>
      <cdr:y>0.2553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215106" y="0"/>
          <a:ext cx="2510498" cy="107156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Динамика снижения 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числа 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погибших </a:t>
          </a:r>
          <a:r>
            <a: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ДТП участием водителей данной категории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0.02521</cdr:x>
      <cdr:y>0.32938</cdr:y>
    </cdr:from>
    <cdr:to>
      <cdr:x>0.42623</cdr:x>
      <cdr:y>0.52761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21517" y="1382527"/>
          <a:ext cx="3523712" cy="8320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solidFill>
            <a:srgbClr val="0070C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Динамика  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снижения количества  </a:t>
          </a:r>
          <a:r>
            <a: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ДТП 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 участием водителей с признаками опьянения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92005D0-C6EB-4BE6-8714-46462749E22B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65F070C-AF24-4A69-8E44-251B739DE1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513D7-848E-4736-9BAA-FAF3B6780881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CD07-9FC0-4140-A054-DFA35DC966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18499-28FA-4147-861D-7207B4E248F5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99C15-2920-4F73-A0FE-1F913757D7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6E287-D765-4C7E-A740-1A45DCA21451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B2677-9B30-487D-B3ED-B2B5B99B92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5B1D-F925-4792-ACC9-396ACC08360A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9B335-6845-4A6E-AA3F-77F5DBCB0E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3E779-262C-4145-8535-4A1FB73E6290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F38D-ACDB-4F48-9593-9D52A2C4B3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4E6EE-2EB4-4679-930F-F88CCCB92E09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3D5AB-8E50-4518-9C76-3243CE3F94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3C02-E94B-4B37-B6B6-1D52F74A054D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495D0-57B1-44B6-B740-5B1CD6C43E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BEB0-4B57-4E68-AD30-8E1646ED085E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41E4A-B256-48F7-B178-2666411AB6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A35E0-88EF-47B0-9E1C-CD7FA8A55A93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95999-BDEC-4FDF-ACFB-D498F4BCCC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F8C8F-8EF8-445F-9095-0530F9A428B0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2247F-D720-45AD-81CE-7293659913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89F5D-CFB8-4553-996C-49374DCA60B1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656D6-E1DA-4030-9648-7940EE9BFE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F17374-B36D-412A-B157-A043D7559C4F}" type="datetimeFigureOut">
              <a:rPr lang="ru-RU"/>
              <a:pPr>
                <a:defRPr/>
              </a:pPr>
              <a:t>23.03.2020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6DD108-BF99-46E2-A622-CE552A421E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3" descr="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64" y="4071942"/>
            <a:ext cx="8715436" cy="11387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Начальник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УГИБДД ГУ МВД России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Новосибирской области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полковник полиции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МАЕРЧУК  АНДРЕЙ  НИКОЛАЕВИЧ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500042"/>
            <a:ext cx="657229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состоянии аварийности на территории Новосибирской области и принимаемых владельцами дорог мерах по ликвидации мест концентрации ДТП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42852"/>
            <a:ext cx="807249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Сведения о состоянии аварийности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 вине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водителей транспортных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средств </a:t>
            </a:r>
            <a:endParaRPr lang="ru-RU" sz="28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отдельным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категориям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 2019 г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85720" y="1571612"/>
          <a:ext cx="3929090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286248" y="2214554"/>
          <a:ext cx="4548198" cy="19405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378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86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60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44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ДТП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Погибло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Ранено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Грузовые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139 (-20,6%)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 (-43,8%)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188 (-14,5%)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Автобусы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37 (-28,8%)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 (-25,0%)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77 (-11,5%)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Легковые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39 (-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9,3%)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7 (+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133,3%)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57 (-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9,5%)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ТС юридических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лиц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149 (-5,1%)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 (-13,0%)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228 (+3,6%)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43042" y="142852"/>
            <a:ext cx="69294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Сведения о количестве наездов на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пешеходов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 2019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3071802" y="1714488"/>
          <a:ext cx="578647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214282" y="1643050"/>
          <a:ext cx="307183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14480" y="1428736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ДТП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2198" y="1357298"/>
            <a:ext cx="1928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Погибло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98710374"/>
              </p:ext>
            </p:extLst>
          </p:nvPr>
        </p:nvGraphicFramePr>
        <p:xfrm>
          <a:off x="142844" y="1500174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85852" y="142852"/>
            <a:ext cx="63579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Сведения о показателях аварийности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 участием детей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3" descr="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28794" y="571480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tabLst>
                <a:tab pos="45085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итогам 2 месяцев 2020 г. превышен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прогнозный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показатель социального риска, зарегистрирован рост следующих показателей аварийности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3108" y="2500306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14348" y="3429000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66748" y="3581400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85786" y="2071679"/>
            <a:ext cx="8072494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45720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Рост числа погибших в ДТП на 65,2% (38);</a:t>
            </a:r>
          </a:p>
          <a:p>
            <a:pPr marL="0" lvl="1" indent="45720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Рост числа погибших в местах ДТП, где</a:t>
            </a:r>
            <a:r>
              <a:rPr lang="ru-RU" sz="16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выявлены недостатки транспортно-эксплуатационного состояния на 33,3% (8);  </a:t>
            </a:r>
          </a:p>
          <a:p>
            <a:pPr marL="0" lvl="1" indent="45720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Рост числа погибших в ДТП по вине водителей со стажем управления до 2-х лет на 100% (2); </a:t>
            </a:r>
          </a:p>
          <a:p>
            <a:pPr marL="0" lvl="1" indent="45720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Рост числа погибших детей - пассажиров на 300% (4), из них 3-е перевозились на нарушением правил;</a:t>
            </a:r>
          </a:p>
          <a:p>
            <a:pPr marL="0" lvl="1" indent="45720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Рост количества ДТП по вине водителей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ТС,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принадлежащих юридическим лицам на 27,3% (28) и погибших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150% (5); </a:t>
            </a:r>
          </a:p>
          <a:p>
            <a:pPr marL="0" lvl="1" indent="45720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Рост основных показателей аварийности по вине водителей грузового транспорта: ДТП на 33,3% (24), погибших на 250% (7) и раненых на 8,3% (26); </a:t>
            </a:r>
          </a:p>
          <a:p>
            <a:pPr marL="0" lvl="1" indent="45720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Рост основных показателей аварийности на автодорогах федерального значения: ДТП на 21,7% (28), погибших на 200% (15) и раненых на 22,6% (38); </a:t>
            </a:r>
          </a:p>
          <a:p>
            <a:pPr marL="0" lvl="1" indent="45720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Рост основных показателей аварийности на автодорогах регионального значения: ДТП на 10,7% (31), погибших на 133,3% (14) и раненых на 53,1% (75).</a:t>
            </a:r>
          </a:p>
          <a:p>
            <a:pPr marL="0" lvl="1" indent="457200" algn="just"/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7675" algn="just"/>
            <a:endParaRPr lang="ru-RU" sz="17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3" descr="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64" y="4071942"/>
            <a:ext cx="8715436" cy="11387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Начальник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УГИБДД ГУ МВД России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Новосибирской области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полковник полиции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МАЕРЧУК  АНДРЕЙ  НИКОЛАЕВИЧ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500042"/>
            <a:ext cx="657229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состоянии аварийности на территории Новосибирской области и принимаемых владельцами дорог мерах по ликвидации мест концентрации ДТП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7158" y="142852"/>
            <a:ext cx="82868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Сведения о состоянии аварийности на территории Новосибирской области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 2018/2019 гг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1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666966"/>
              </p:ext>
            </p:extLst>
          </p:nvPr>
        </p:nvGraphicFramePr>
        <p:xfrm>
          <a:off x="457200" y="1357299"/>
          <a:ext cx="8229600" cy="4714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7158" y="142852"/>
            <a:ext cx="828680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Достигнуты целевые индикаторы </a:t>
            </a:r>
            <a:endParaRPr lang="ru-RU" sz="2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федеральной целевой программы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«Повышение безопасности дорожного движения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2013-2020 годах» по итогам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214282" y="1928802"/>
          <a:ext cx="8229600" cy="4125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7158" y="142852"/>
            <a:ext cx="828680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Сведения о районах области,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где превышен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расчетный показатель социального риска </a:t>
            </a:r>
            <a:endParaRPr lang="ru-RU" sz="28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итогам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2019 г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2" y="1785926"/>
          <a:ext cx="3369903" cy="403671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287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5325"/>
              </a:tblGrid>
              <a:tr h="14096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Фактический показатель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Новосибирская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область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9,4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95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г. </a:t>
                      </a:r>
                      <a:r>
                        <a:rPr 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Новосибирск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Дзержинский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Железнодорожный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Заельцовский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Калининский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4,9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339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Районы области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Баганский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26,1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Болотнинский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40,2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Венгеровский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Кочковский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857751" y="1785926"/>
          <a:ext cx="3429025" cy="4053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858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71570"/>
                <a:gridCol w="1071570"/>
              </a:tblGrid>
              <a:tr h="35528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Фактический показатель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95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i="0" dirty="0">
                          <a:latin typeface="Times New Roman" pitchFamily="18" charset="0"/>
                          <a:cs typeface="Times New Roman" pitchFamily="18" charset="0"/>
                        </a:rPr>
                        <a:t>Районы области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Купинский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Кыштовский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17,3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19,4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Маслянинский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г. Обь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Ордынский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44,5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Северный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Сузунский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Тогучинский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40,6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Усть-Таркский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35,2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>
                          <a:latin typeface="Times New Roman" pitchFamily="18" charset="0"/>
                          <a:cs typeface="Times New Roman" pitchFamily="18" charset="0"/>
                        </a:rPr>
                        <a:t>Чановский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34,1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Черепановский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Чулымский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29,1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950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. Кольцово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" y="3572"/>
            <a:ext cx="9143999" cy="685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785926"/>
          <a:ext cx="8858312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Число погибших  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территории Новосибирской области </a:t>
            </a:r>
            <a:b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период с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2012 по 2019 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гг.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57224" y="142852"/>
            <a:ext cx="7715304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Распределение погибших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ДТП 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 видам участников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дорожного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движения</a:t>
            </a:r>
            <a:endParaRPr lang="ru-RU" sz="2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785786" y="1285860"/>
          <a:ext cx="7955674" cy="435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42852"/>
            <a:ext cx="835824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Сведения о числе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погибших в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ДТП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местам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совершения за 2019 г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500034" y="1571612"/>
          <a:ext cx="4500594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4857752" y="1214422"/>
          <a:ext cx="395514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29256" y="1214422"/>
            <a:ext cx="271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Тяжесть последствий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1214422"/>
            <a:ext cx="2724168" cy="34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Число погибших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142852"/>
            <a:ext cx="807249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Сведения о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числе погибших по вине водителей транспортных средств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2019 г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642910" y="1285860"/>
          <a:ext cx="821537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43636" y="1214422"/>
            <a:ext cx="1928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Погибло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Рисунок 3" descr="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42852"/>
            <a:ext cx="85725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Сведения о состоянии аварийности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с участием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водителей с признаками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опьяне</a:t>
            </a:r>
            <a:r>
              <a:rPr lang="ru-RU" sz="2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ния </a:t>
            </a:r>
            <a:endParaRPr lang="ru-RU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142844" y="1928802"/>
          <a:ext cx="8786874" cy="4197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3453</TotalTime>
  <Words>690</Words>
  <Application>Microsoft Office PowerPoint</Application>
  <PresentationFormat>Экран (4:3)</PresentationFormat>
  <Paragraphs>213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Число погибших   на территории Новосибирской области  в период с 2012 по 2019 гг.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00339</dc:creator>
  <cp:lastModifiedBy>Пользователь Windows</cp:lastModifiedBy>
  <cp:revision>462</cp:revision>
  <dcterms:created xsi:type="dcterms:W3CDTF">2018-04-13T05:14:22Z</dcterms:created>
  <dcterms:modified xsi:type="dcterms:W3CDTF">2020-03-23T10:58:08Z</dcterms:modified>
</cp:coreProperties>
</file>