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6" r:id="rId2"/>
    <p:sldId id="582" r:id="rId3"/>
    <p:sldId id="720" r:id="rId4"/>
    <p:sldId id="721" r:id="rId5"/>
    <p:sldId id="722" r:id="rId6"/>
    <p:sldId id="723" r:id="rId7"/>
    <p:sldId id="724" r:id="rId8"/>
    <p:sldId id="717" r:id="rId9"/>
    <p:sldId id="718" r:id="rId10"/>
    <p:sldId id="712" r:id="rId11"/>
    <p:sldId id="716" r:id="rId12"/>
    <p:sldId id="725" r:id="rId13"/>
    <p:sldId id="662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lumbCondensed" panose="020B0604020202020204" charset="0"/>
      <p:regular r:id="rId20"/>
    </p:embeddedFont>
    <p:embeddedFont>
      <p:font typeface="Plumb Black" charset="0"/>
      <p:bold r:id="rId21"/>
    </p:embeddedFont>
    <p:embeddedFont>
      <p:font typeface="Plumb Medium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Игоревич Потемкин" initials="СИП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2DA"/>
    <a:srgbClr val="1F3F5F"/>
    <a:srgbClr val="2F9EA1"/>
    <a:srgbClr val="C5ECED"/>
    <a:srgbClr val="336699"/>
    <a:srgbClr val="65BDE9"/>
    <a:srgbClr val="595959"/>
    <a:srgbClr val="C0D3DE"/>
    <a:srgbClr val="7AA2BA"/>
    <a:srgbClr val="9B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79" autoAdjust="0"/>
    <p:restoredTop sz="96357" autoAdjust="0"/>
  </p:normalViewPr>
  <p:slideViewPr>
    <p:cSldViewPr>
      <p:cViewPr>
        <p:scale>
          <a:sx n="30" d="100"/>
          <a:sy n="30" d="100"/>
        </p:scale>
        <p:origin x="-1470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8C55B-08D6-4FEF-947E-4A469901E412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3ED98-C633-4977-B9B1-1E7D6ABEB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4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419600" y="2678716"/>
            <a:ext cx="12496800" cy="3988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9B3CA2"/>
                </a:solidFill>
                <a:latin typeface="Plumb Black" pitchFamily="2" charset="0"/>
              </a:rPr>
              <a:t>О взаимодействии УГИБДД ГУ МВД России по Новосибирской области</a:t>
            </a:r>
            <a:br>
              <a:rPr lang="ru-RU" sz="5400" b="1" dirty="0">
                <a:solidFill>
                  <a:srgbClr val="9B3CA2"/>
                </a:solidFill>
                <a:latin typeface="Plumb Black" pitchFamily="2" charset="0"/>
              </a:rPr>
            </a:br>
            <a:r>
              <a:rPr lang="ru-RU" sz="5400" b="1" dirty="0">
                <a:solidFill>
                  <a:srgbClr val="9B3CA2"/>
                </a:solidFill>
                <a:latin typeface="Plumb Black" pitchFamily="2" charset="0"/>
              </a:rPr>
              <a:t>и образовательных организаций Новосибирской области  по вопросам профилактики детского дорожно-транспортного травматизма</a:t>
            </a:r>
          </a:p>
        </p:txBody>
      </p:sp>
      <p:grpSp>
        <p:nvGrpSpPr>
          <p:cNvPr id="19" name="Group 12"/>
          <p:cNvGrpSpPr/>
          <p:nvPr/>
        </p:nvGrpSpPr>
        <p:grpSpPr>
          <a:xfrm>
            <a:off x="8915400" y="7491722"/>
            <a:ext cx="8848039" cy="1537978"/>
            <a:chOff x="-6609892" y="-1183546"/>
            <a:chExt cx="11797385" cy="2050637"/>
          </a:xfrm>
        </p:grpSpPr>
        <p:sp>
          <p:nvSpPr>
            <p:cNvPr id="20" name="TextBox 13"/>
            <p:cNvSpPr txBox="1"/>
            <p:nvPr/>
          </p:nvSpPr>
          <p:spPr>
            <a:xfrm>
              <a:off x="-6609892" y="-1183546"/>
              <a:ext cx="11791492" cy="10505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3200" spc="135" dirty="0" smtClean="0">
                  <a:solidFill>
                    <a:srgbClr val="0192DA"/>
                  </a:solidFill>
                  <a:latin typeface="Plumb Medium" pitchFamily="2" charset="0"/>
                </a:rPr>
                <a:t>Заместитель министра образования Новосибирской области</a:t>
              </a:r>
              <a:endParaRPr lang="ru-RU" sz="3200" spc="135" dirty="0">
                <a:solidFill>
                  <a:srgbClr val="0192DA"/>
                </a:solidFill>
                <a:latin typeface="Plumb Medium" pitchFamily="2" charset="0"/>
              </a:endParaRPr>
            </a:p>
          </p:txBody>
        </p:sp>
        <p:sp>
          <p:nvSpPr>
            <p:cNvPr id="21" name="TextBox 14"/>
            <p:cNvSpPr txBox="1"/>
            <p:nvPr/>
          </p:nvSpPr>
          <p:spPr>
            <a:xfrm>
              <a:off x="-5695492" y="-4942"/>
              <a:ext cx="10882985" cy="8720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5055"/>
                </a:lnSpc>
              </a:pPr>
              <a:r>
                <a:rPr lang="ru-RU" sz="4400" b="1" spc="287" dirty="0" smtClean="0">
                  <a:solidFill>
                    <a:srgbClr val="336699"/>
                  </a:solidFill>
                  <a:latin typeface="Plumb Medium" pitchFamily="2" charset="0"/>
                </a:rPr>
                <a:t>Флек А.А.</a:t>
              </a:r>
              <a:endParaRPr lang="ru-RU" sz="4400" b="1" spc="287" dirty="0">
                <a:solidFill>
                  <a:srgbClr val="336699"/>
                </a:solidFill>
                <a:latin typeface="Plumb Medium" pitchFamily="2" charset="0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DBE2C69-D7AE-416D-97F1-37B800C7E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87249"/>
            <a:ext cx="3143250" cy="3814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9E921E4-6F21-4959-BAF6-F8E94D7AC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022711" cy="1241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8718C60-7C2E-4112-8AB1-CB04C6B6AAD5}"/>
              </a:ext>
            </a:extLst>
          </p:cNvPr>
          <p:cNvSpPr/>
          <p:nvPr/>
        </p:nvSpPr>
        <p:spPr>
          <a:xfrm>
            <a:off x="1821289" y="216813"/>
            <a:ext cx="16009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75A3B3"/>
                </a:solidFill>
                <a:latin typeface="Plumb Black" pitchFamily="2" charset="0"/>
              </a:rPr>
              <a:t>ПРОВЕДЕНИЕ МЕРОПРИЯТИЙ, НАПРАВЛЕННЫХ НА ПРОПАГАНДУ БЕЗОПАСНОСТИ И ПРАВИЛ ДОРОЖНОГО ДВИЖЕНИЯ</a:t>
            </a:r>
            <a:endParaRPr lang="ru-RU" sz="2200" dirty="0">
              <a:solidFill>
                <a:srgbClr val="75A3B3"/>
              </a:solidFill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="" xmlns:a16="http://schemas.microsoft.com/office/drawing/2014/main" id="{FE3BFF46-A9F6-42CF-B4A7-B512D4C4F345}"/>
              </a:ext>
            </a:extLst>
          </p:cNvPr>
          <p:cNvSpPr txBox="1"/>
          <p:nvPr/>
        </p:nvSpPr>
        <p:spPr>
          <a:xfrm>
            <a:off x="-29817" y="744498"/>
            <a:ext cx="18288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000" b="1" spc="240" dirty="0">
                <a:solidFill>
                  <a:srgbClr val="0192DA"/>
                </a:solidFill>
                <a:latin typeface="Plumb Black" pitchFamily="2" charset="0"/>
              </a:rPr>
              <a:t>ПОДГОТОВКА КОМАНД К УЧАСТИЮ</a:t>
            </a:r>
            <a:br>
              <a:rPr lang="ru-RU" sz="5000" b="1" spc="240" dirty="0">
                <a:solidFill>
                  <a:srgbClr val="0192DA"/>
                </a:solidFill>
                <a:latin typeface="Plumb Black" pitchFamily="2" charset="0"/>
              </a:rPr>
            </a:br>
            <a:r>
              <a:rPr lang="ru-RU" sz="5000" b="1" spc="240" dirty="0">
                <a:solidFill>
                  <a:srgbClr val="0192DA"/>
                </a:solidFill>
                <a:latin typeface="Plumb Black" pitchFamily="2" charset="0"/>
              </a:rPr>
              <a:t> ВО ВСЕРОССИЙСКИХ КОНКУРСАХ И ФЕСТИВАЛЯХ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="" xmlns:a16="http://schemas.microsoft.com/office/drawing/2014/main" id="{3E0425C0-9D79-4D8D-9A91-D1D71BD8F8CB}"/>
              </a:ext>
            </a:extLst>
          </p:cNvPr>
          <p:cNvSpPr/>
          <p:nvPr/>
        </p:nvSpPr>
        <p:spPr>
          <a:xfrm>
            <a:off x="2294283" y="3054692"/>
            <a:ext cx="13639800" cy="1403008"/>
          </a:xfrm>
          <a:prstGeom prst="rect">
            <a:avLst/>
          </a:prstGeom>
          <a:solidFill>
            <a:srgbClr val="DCF1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5400" spc="138" dirty="0">
                <a:solidFill>
                  <a:srgbClr val="1F3F5F"/>
                </a:solidFill>
                <a:latin typeface="PlumbCondensed" pitchFamily="2" charset="0"/>
              </a:rPr>
              <a:t>Всероссийская профильная смена</a:t>
            </a:r>
            <a:br>
              <a:rPr lang="ru-RU" sz="5400" spc="138" dirty="0">
                <a:solidFill>
                  <a:srgbClr val="1F3F5F"/>
                </a:solidFill>
                <a:latin typeface="PlumbCondensed" pitchFamily="2" charset="0"/>
              </a:rPr>
            </a:br>
            <a:r>
              <a:rPr lang="ru-RU" sz="5400" spc="138" dirty="0">
                <a:solidFill>
                  <a:srgbClr val="1F3F5F"/>
                </a:solidFill>
                <a:latin typeface="PlumbCondensed" pitchFamily="2" charset="0"/>
              </a:rPr>
              <a:t> «Дороги без опасности»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="" xmlns:a16="http://schemas.microsoft.com/office/drawing/2014/main" id="{0ADC8549-2659-4ACD-999C-DEFFA0478110}"/>
              </a:ext>
            </a:extLst>
          </p:cNvPr>
          <p:cNvSpPr/>
          <p:nvPr/>
        </p:nvSpPr>
        <p:spPr>
          <a:xfrm>
            <a:off x="2381250" y="5728454"/>
            <a:ext cx="13639800" cy="1403008"/>
          </a:xfrm>
          <a:prstGeom prst="rect">
            <a:avLst/>
          </a:prstGeom>
          <a:solidFill>
            <a:srgbClr val="DCF1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5400" spc="138" dirty="0">
                <a:solidFill>
                  <a:srgbClr val="1F3F5F"/>
                </a:solidFill>
                <a:latin typeface="PlumbCondensed" pitchFamily="2" charset="0"/>
              </a:rPr>
              <a:t>Всероссийский слет юных инспекторов движения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FA686FB-24A8-4FDD-96A9-9729B5F1BE12}"/>
              </a:ext>
            </a:extLst>
          </p:cNvPr>
          <p:cNvSpPr/>
          <p:nvPr/>
        </p:nvSpPr>
        <p:spPr>
          <a:xfrm>
            <a:off x="7738646" y="2365308"/>
            <a:ext cx="2751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1F3F5F"/>
                </a:solidFill>
                <a:latin typeface="Plumb Medium" pitchFamily="2" charset="0"/>
              </a:rPr>
              <a:t>СЕНТЯБРЬ</a:t>
            </a:r>
            <a:endParaRPr lang="ru-RU" dirty="0">
              <a:solidFill>
                <a:srgbClr val="1F3F5F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551DAAE-43E9-478C-9024-192D71E42010}"/>
              </a:ext>
            </a:extLst>
          </p:cNvPr>
          <p:cNvSpPr/>
          <p:nvPr/>
        </p:nvSpPr>
        <p:spPr>
          <a:xfrm>
            <a:off x="7915138" y="5020568"/>
            <a:ext cx="2457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1F3F5F"/>
                </a:solidFill>
                <a:latin typeface="Plumb Medium" pitchFamily="2" charset="0"/>
              </a:rPr>
              <a:t>ОКТЯБРЬ</a:t>
            </a:r>
            <a:endParaRPr lang="ru-RU" dirty="0">
              <a:solidFill>
                <a:srgbClr val="1F3F5F"/>
              </a:solidFill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="" xmlns:a16="http://schemas.microsoft.com/office/drawing/2014/main" id="{B7BC1374-5D31-4514-BE60-3E7B3C9A0529}"/>
              </a:ext>
            </a:extLst>
          </p:cNvPr>
          <p:cNvSpPr/>
          <p:nvPr/>
        </p:nvSpPr>
        <p:spPr>
          <a:xfrm>
            <a:off x="2381250" y="7474292"/>
            <a:ext cx="13639800" cy="1403008"/>
          </a:xfrm>
          <a:prstGeom prst="rect">
            <a:avLst/>
          </a:prstGeom>
          <a:solidFill>
            <a:srgbClr val="DCF1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5400" spc="138" dirty="0">
                <a:solidFill>
                  <a:srgbClr val="1F3F5F"/>
                </a:solidFill>
                <a:latin typeface="PlumbCondensed" pitchFamily="2" charset="0"/>
              </a:rPr>
              <a:t>Межгосударственный слет юных инспекторов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17693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внутренний, женщи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C2C1A25-12D6-4C84-86E0-F30571A815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6"/>
          <a:stretch/>
        </p:blipFill>
        <p:spPr>
          <a:xfrm>
            <a:off x="0" y="-5443"/>
            <a:ext cx="18288000" cy="10292443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мужчина, внутренний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AAF27E7-C1BF-4938-AB39-7FFC2AD18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8"/>
          <a:stretch/>
        </p:blipFill>
        <p:spPr>
          <a:xfrm>
            <a:off x="0" y="-24058"/>
            <a:ext cx="18288000" cy="1031105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нутренний, стена, пол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97439C86-736E-4D90-B492-9B51B6D842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2"/>
          <a:stretch/>
        </p:blipFill>
        <p:spPr>
          <a:xfrm>
            <a:off x="0" y="-24058"/>
            <a:ext cx="18288000" cy="1031105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BE9E34C-BC5F-4576-B49A-E91E8E3F63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" b="15427"/>
          <a:stretch/>
        </p:blipFill>
        <p:spPr>
          <a:xfrm>
            <a:off x="0" y="-24058"/>
            <a:ext cx="18288000" cy="1032967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стоит, здание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23F5345A-954A-49D6-9CD1-1ABAEDF912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t="19121" r="4065" b="4794"/>
          <a:stretch/>
        </p:blipFill>
        <p:spPr>
          <a:xfrm>
            <a:off x="0" y="-24058"/>
            <a:ext cx="18288000" cy="1032967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2FE038C-793B-4BED-8CFA-6549A0932F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3" b="9475"/>
          <a:stretch/>
        </p:blipFill>
        <p:spPr>
          <a:xfrm>
            <a:off x="-10886" y="-42671"/>
            <a:ext cx="18298886" cy="1034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9E921E4-6F21-4959-BAF6-F8E94D7AC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022711" cy="1241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8718C60-7C2E-4112-8AB1-CB04C6B6AAD5}"/>
              </a:ext>
            </a:extLst>
          </p:cNvPr>
          <p:cNvSpPr/>
          <p:nvPr/>
        </p:nvSpPr>
        <p:spPr>
          <a:xfrm>
            <a:off x="6248400" y="239166"/>
            <a:ext cx="61077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75A3B3"/>
                </a:solidFill>
                <a:latin typeface="Plumb Black" pitchFamily="2" charset="0"/>
              </a:rPr>
              <a:t>Участие в реализации совместных проектов</a:t>
            </a:r>
            <a:endParaRPr lang="ru-RU" sz="2200" dirty="0">
              <a:solidFill>
                <a:srgbClr val="75A3B3"/>
              </a:solidFill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="" xmlns:a16="http://schemas.microsoft.com/office/drawing/2014/main" id="{FE3BFF46-A9F6-42CF-B4A7-B512D4C4F345}"/>
              </a:ext>
            </a:extLst>
          </p:cNvPr>
          <p:cNvSpPr txBox="1"/>
          <p:nvPr/>
        </p:nvSpPr>
        <p:spPr>
          <a:xfrm>
            <a:off x="663755" y="744498"/>
            <a:ext cx="16709845" cy="1181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spc="240" dirty="0" smtClean="0">
                <a:solidFill>
                  <a:srgbClr val="0192DA"/>
                </a:solidFill>
                <a:latin typeface="Plumb Black" pitchFamily="2" charset="0"/>
              </a:rPr>
              <a:t>Региональный проект</a:t>
            </a:r>
          </a:p>
          <a:p>
            <a:pPr algn="ctr">
              <a:lnSpc>
                <a:spcPct val="80000"/>
              </a:lnSpc>
            </a:pPr>
            <a:r>
              <a:rPr lang="ru-RU" sz="3200" b="1" spc="240" dirty="0" smtClean="0">
                <a:solidFill>
                  <a:srgbClr val="0192DA"/>
                </a:solidFill>
                <a:latin typeface="Plumb Black" pitchFamily="2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«Безопасность дорожного </a:t>
            </a:r>
            <a:r>
              <a:rPr lang="ru-RU" sz="3200" b="1" dirty="0" smtClean="0">
                <a:solidFill>
                  <a:schemeClr val="tx2"/>
                </a:solidFill>
              </a:rPr>
              <a:t>движения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(Новосибирская область)»</a:t>
            </a:r>
            <a:endParaRPr lang="ru-RU" sz="3200" b="1" spc="240" dirty="0">
              <a:solidFill>
                <a:schemeClr val="tx2"/>
              </a:solidFill>
              <a:latin typeface="Plumb Black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9180" y="2651254"/>
            <a:ext cx="60192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Министерство </a:t>
            </a:r>
            <a:r>
              <a:rPr lang="ru-RU" sz="2800" b="1" dirty="0">
                <a:solidFill>
                  <a:schemeClr val="tx2"/>
                </a:solidFill>
              </a:rPr>
              <a:t>образования Новосибирской области и </a:t>
            </a:r>
            <a:r>
              <a:rPr lang="ru-RU" sz="2800" b="1" dirty="0" smtClean="0">
                <a:solidFill>
                  <a:schemeClr val="tx2"/>
                </a:solidFill>
              </a:rPr>
              <a:t>УГИБДД </a:t>
            </a:r>
            <a:r>
              <a:rPr lang="ru-RU" sz="2800" b="1" dirty="0">
                <a:solidFill>
                  <a:schemeClr val="tx2"/>
                </a:solidFill>
              </a:rPr>
              <a:t>по Новосибирской области являются участниками </a:t>
            </a:r>
            <a:r>
              <a:rPr lang="ru-RU" sz="2800" b="1" dirty="0" smtClean="0">
                <a:solidFill>
                  <a:schemeClr val="tx2"/>
                </a:solidFill>
              </a:rPr>
              <a:t>регионального </a:t>
            </a:r>
            <a:r>
              <a:rPr lang="ru-RU" sz="2800" b="1" dirty="0">
                <a:solidFill>
                  <a:schemeClr val="tx2"/>
                </a:solidFill>
              </a:rPr>
              <a:t>проекта «Безопасность дорожного движения (Новосибирская область)», направленного на снижение тяжести последствий и общего количества погибших и пострадавших в дорожно-транспортных происшествиях</a:t>
            </a:r>
          </a:p>
        </p:txBody>
      </p:sp>
      <p:pic>
        <p:nvPicPr>
          <p:cNvPr id="3074" name="Picture 2" descr="C:\Users\goee.NSO\AppData\Local\Microsoft\Windows\Temporary Internet Files\Content.Outlook\SH6WDRYR\DSCF1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255375"/>
            <a:ext cx="6934200" cy="445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oee.NSO\AppData\Local\Microsoft\Windows\Temporary Internet Files\Content.Outlook\SH6WDRYR\DSCF15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26360"/>
            <a:ext cx="72800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4145459"/>
            <a:ext cx="182880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000" b="1" spc="240" dirty="0">
                <a:solidFill>
                  <a:srgbClr val="96D3E8"/>
                </a:solidFill>
                <a:latin typeface="Plumb Black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476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9E921E4-6F21-4959-BAF6-F8E94D7AC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022711" cy="1241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8718C60-7C2E-4112-8AB1-CB04C6B6AAD5}"/>
              </a:ext>
            </a:extLst>
          </p:cNvPr>
          <p:cNvSpPr/>
          <p:nvPr/>
        </p:nvSpPr>
        <p:spPr>
          <a:xfrm>
            <a:off x="1821289" y="216813"/>
            <a:ext cx="16009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75A3B3"/>
                </a:solidFill>
                <a:latin typeface="Plumb Black" pitchFamily="2" charset="0"/>
              </a:rPr>
              <a:t>ПРОВЕДЕНИЕ МЕРОПРИЯТИЙ, НАПРАВЛЕННЫХ НА ПРОПАГАНДУ БЕЗОПАСНОСТИ И ПРАВИЛ ДОРОЖНОГО ДВИЖЕНИЯ</a:t>
            </a:r>
            <a:endParaRPr lang="ru-RU" sz="2200" dirty="0">
              <a:solidFill>
                <a:srgbClr val="75A3B3"/>
              </a:solidFill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="" xmlns:a16="http://schemas.microsoft.com/office/drawing/2014/main" id="{FE3BFF46-A9F6-42CF-B4A7-B512D4C4F345}"/>
              </a:ext>
            </a:extLst>
          </p:cNvPr>
          <p:cNvSpPr txBox="1"/>
          <p:nvPr/>
        </p:nvSpPr>
        <p:spPr>
          <a:xfrm>
            <a:off x="-29817" y="744498"/>
            <a:ext cx="18288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000" b="1" spc="240" dirty="0">
                <a:solidFill>
                  <a:srgbClr val="0192DA"/>
                </a:solidFill>
                <a:latin typeface="Plumb Black" pitchFamily="2" charset="0"/>
              </a:rPr>
              <a:t>ЕДИНЫЙ КАЛЕНДАРЬ МЕРОПРИЯТИЙ</a:t>
            </a:r>
          </a:p>
        </p:txBody>
      </p:sp>
      <p:sp>
        <p:nvSpPr>
          <p:cNvPr id="32" name="AutoShape 7">
            <a:extLst>
              <a:ext uri="{FF2B5EF4-FFF2-40B4-BE49-F238E27FC236}">
                <a16:creationId xmlns="" xmlns:a16="http://schemas.microsoft.com/office/drawing/2014/main" id="{8CDE9C59-2036-46C4-A207-639EA0846475}"/>
              </a:ext>
            </a:extLst>
          </p:cNvPr>
          <p:cNvSpPr/>
          <p:nvPr/>
        </p:nvSpPr>
        <p:spPr>
          <a:xfrm>
            <a:off x="5304183" y="1866900"/>
            <a:ext cx="7619999" cy="1172051"/>
          </a:xfrm>
          <a:prstGeom prst="rect">
            <a:avLst/>
          </a:prstGeom>
          <a:solidFill>
            <a:srgbClr val="0192D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400" dirty="0">
                <a:solidFill>
                  <a:srgbClr val="F9FCFF"/>
                </a:solidFill>
                <a:latin typeface="PlumbCondensed" pitchFamily="2" charset="0"/>
              </a:rPr>
              <a:t>Декадник</a:t>
            </a:r>
            <a:br>
              <a:rPr lang="ru-RU" sz="4400" dirty="0">
                <a:solidFill>
                  <a:srgbClr val="F9FCFF"/>
                </a:solidFill>
                <a:latin typeface="PlumbCondensed" pitchFamily="2" charset="0"/>
              </a:rPr>
            </a:br>
            <a:r>
              <a:rPr lang="ru-RU" sz="4400" dirty="0">
                <a:solidFill>
                  <a:srgbClr val="F9FCFF"/>
                </a:solidFill>
                <a:latin typeface="PlumbCondensed" pitchFamily="2" charset="0"/>
              </a:rPr>
              <a:t> «Внимание, каникулы!»</a:t>
            </a:r>
            <a:endParaRPr lang="ru-RU" sz="3600" dirty="0">
              <a:solidFill>
                <a:srgbClr val="F9FCFF"/>
              </a:solidFill>
              <a:latin typeface="PlumbCondensed" pitchFamily="2" charset="0"/>
            </a:endParaRPr>
          </a:p>
        </p:txBody>
      </p:sp>
      <p:sp>
        <p:nvSpPr>
          <p:cNvPr id="36" name="AutoShape 7">
            <a:extLst>
              <a:ext uri="{FF2B5EF4-FFF2-40B4-BE49-F238E27FC236}">
                <a16:creationId xmlns="" xmlns:a16="http://schemas.microsoft.com/office/drawing/2014/main" id="{4023BC73-F1F3-44CF-AF37-93AF8F82661E}"/>
              </a:ext>
            </a:extLst>
          </p:cNvPr>
          <p:cNvSpPr/>
          <p:nvPr/>
        </p:nvSpPr>
        <p:spPr>
          <a:xfrm>
            <a:off x="5304183" y="3172013"/>
            <a:ext cx="7619999" cy="1172051"/>
          </a:xfrm>
          <a:prstGeom prst="rect">
            <a:avLst/>
          </a:prstGeom>
          <a:solidFill>
            <a:srgbClr val="0192D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400" dirty="0">
                <a:solidFill>
                  <a:srgbClr val="F9FCFF"/>
                </a:solidFill>
                <a:latin typeface="PlumbCondensed" pitchFamily="2" charset="0"/>
              </a:rPr>
              <a:t>Акция</a:t>
            </a:r>
            <a:br>
              <a:rPr lang="ru-RU" sz="4400" dirty="0">
                <a:solidFill>
                  <a:srgbClr val="F9FCFF"/>
                </a:solidFill>
                <a:latin typeface="PlumbCondensed" pitchFamily="2" charset="0"/>
              </a:rPr>
            </a:br>
            <a:r>
              <a:rPr lang="ru-RU" sz="4400" dirty="0">
                <a:solidFill>
                  <a:srgbClr val="F9FCFF"/>
                </a:solidFill>
                <a:latin typeface="PlumbCondensed" pitchFamily="2" charset="0"/>
              </a:rPr>
              <a:t> «Засветись, Новосибирская область!»</a:t>
            </a:r>
            <a:endParaRPr lang="ru-RU" sz="3600" dirty="0">
              <a:solidFill>
                <a:srgbClr val="F9FCFF"/>
              </a:solidFill>
              <a:latin typeface="PlumbCondensed" pitchFamily="2" charset="0"/>
            </a:endParaRPr>
          </a:p>
        </p:txBody>
      </p:sp>
      <p:sp>
        <p:nvSpPr>
          <p:cNvPr id="37" name="AutoShape 7">
            <a:extLst>
              <a:ext uri="{FF2B5EF4-FFF2-40B4-BE49-F238E27FC236}">
                <a16:creationId xmlns="" xmlns:a16="http://schemas.microsoft.com/office/drawing/2014/main" id="{AF2F9D6C-4189-490E-9982-4F1D0BA3741D}"/>
              </a:ext>
            </a:extLst>
          </p:cNvPr>
          <p:cNvSpPr/>
          <p:nvPr/>
        </p:nvSpPr>
        <p:spPr>
          <a:xfrm>
            <a:off x="5304183" y="4477126"/>
            <a:ext cx="7619999" cy="1172051"/>
          </a:xfrm>
          <a:prstGeom prst="rect">
            <a:avLst/>
          </a:prstGeom>
          <a:solidFill>
            <a:srgbClr val="0192D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400" dirty="0">
                <a:solidFill>
                  <a:srgbClr val="F9FCFF"/>
                </a:solidFill>
                <a:latin typeface="PlumbCondensed" pitchFamily="2" charset="0"/>
              </a:rPr>
              <a:t>Велопробег</a:t>
            </a:r>
            <a:br>
              <a:rPr lang="ru-RU" sz="4400" dirty="0">
                <a:solidFill>
                  <a:srgbClr val="F9FCFF"/>
                </a:solidFill>
                <a:latin typeface="PlumbCondensed" pitchFamily="2" charset="0"/>
              </a:rPr>
            </a:br>
            <a:r>
              <a:rPr lang="ru-RU" sz="4400" dirty="0">
                <a:solidFill>
                  <a:srgbClr val="F9FCFF"/>
                </a:solidFill>
                <a:latin typeface="PlumbCondensed" pitchFamily="2" charset="0"/>
              </a:rPr>
              <a:t> «Маршруты безопасности»</a:t>
            </a:r>
            <a:endParaRPr lang="ru-RU" sz="3600" dirty="0">
              <a:solidFill>
                <a:srgbClr val="F9FCFF"/>
              </a:solidFill>
              <a:latin typeface="PlumbCondensed" pitchFamily="2" charset="0"/>
            </a:endParaRPr>
          </a:p>
        </p:txBody>
      </p:sp>
      <p:sp>
        <p:nvSpPr>
          <p:cNvPr id="38" name="AutoShape 7">
            <a:extLst>
              <a:ext uri="{FF2B5EF4-FFF2-40B4-BE49-F238E27FC236}">
                <a16:creationId xmlns="" xmlns:a16="http://schemas.microsoft.com/office/drawing/2014/main" id="{69A563E7-3953-4651-94CD-0739B0688BFD}"/>
              </a:ext>
            </a:extLst>
          </p:cNvPr>
          <p:cNvSpPr/>
          <p:nvPr/>
        </p:nvSpPr>
        <p:spPr>
          <a:xfrm>
            <a:off x="5304182" y="5782239"/>
            <a:ext cx="7619999" cy="1734754"/>
          </a:xfrm>
          <a:prstGeom prst="rect">
            <a:avLst/>
          </a:prstGeom>
          <a:solidFill>
            <a:srgbClr val="0192D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400" dirty="0">
                <a:solidFill>
                  <a:srgbClr val="F9FCFF"/>
                </a:solidFill>
                <a:latin typeface="PlumbCondensed" pitchFamily="2" charset="0"/>
              </a:rPr>
              <a:t>Областные конкурсы-фестивали</a:t>
            </a:r>
            <a:br>
              <a:rPr lang="ru-RU" sz="4400" dirty="0">
                <a:solidFill>
                  <a:srgbClr val="F9FCFF"/>
                </a:solidFill>
                <a:latin typeface="PlumbCondensed" pitchFamily="2" charset="0"/>
              </a:rPr>
            </a:br>
            <a:r>
              <a:rPr lang="ru-RU" sz="4400" dirty="0">
                <a:solidFill>
                  <a:srgbClr val="F9FCFF"/>
                </a:solidFill>
                <a:latin typeface="PlumbCondensed" pitchFamily="2" charset="0"/>
              </a:rPr>
              <a:t>«Зеленая волна» </a:t>
            </a:r>
          </a:p>
          <a:p>
            <a:pPr algn="ctr">
              <a:lnSpc>
                <a:spcPct val="80000"/>
              </a:lnSpc>
            </a:pPr>
            <a:r>
              <a:rPr lang="ru-RU" sz="4400" dirty="0">
                <a:solidFill>
                  <a:srgbClr val="F9FCFF"/>
                </a:solidFill>
                <a:latin typeface="PlumbCondensed" pitchFamily="2" charset="0"/>
              </a:rPr>
              <a:t>«Безопасное колесо»</a:t>
            </a:r>
          </a:p>
        </p:txBody>
      </p:sp>
      <p:sp>
        <p:nvSpPr>
          <p:cNvPr id="39" name="AutoShape 7">
            <a:extLst>
              <a:ext uri="{FF2B5EF4-FFF2-40B4-BE49-F238E27FC236}">
                <a16:creationId xmlns="" xmlns:a16="http://schemas.microsoft.com/office/drawing/2014/main" id="{D6BFA0D3-3FCA-48EA-B8E3-EA03B72AC955}"/>
              </a:ext>
            </a:extLst>
          </p:cNvPr>
          <p:cNvSpPr/>
          <p:nvPr/>
        </p:nvSpPr>
        <p:spPr>
          <a:xfrm>
            <a:off x="5304182" y="7650055"/>
            <a:ext cx="7619999" cy="1172051"/>
          </a:xfrm>
          <a:prstGeom prst="rect">
            <a:avLst/>
          </a:prstGeom>
          <a:solidFill>
            <a:srgbClr val="0192D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400" dirty="0">
                <a:solidFill>
                  <a:srgbClr val="F9FCFF"/>
                </a:solidFill>
                <a:latin typeface="PlumbCondensed" pitchFamily="2" charset="0"/>
              </a:rPr>
              <a:t>Профильные смены</a:t>
            </a:r>
            <a:endParaRPr lang="ru-RU" sz="3600" dirty="0">
              <a:solidFill>
                <a:srgbClr val="F9FCFF"/>
              </a:solidFill>
              <a:latin typeface="Plumb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небо, внешний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064335E-8A5F-44C1-9A5E-8594CEC9D9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8" r="2999"/>
          <a:stretch/>
        </p:blipFill>
        <p:spPr>
          <a:xfrm>
            <a:off x="7990490" y="2389941"/>
            <a:ext cx="10058400" cy="715256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687A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9E921E4-6F21-4959-BAF6-F8E94D7AC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022711" cy="1241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8718C60-7C2E-4112-8AB1-CB04C6B6AAD5}"/>
              </a:ext>
            </a:extLst>
          </p:cNvPr>
          <p:cNvSpPr/>
          <p:nvPr/>
        </p:nvSpPr>
        <p:spPr>
          <a:xfrm>
            <a:off x="1821289" y="216813"/>
            <a:ext cx="16009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75A3B3"/>
                </a:solidFill>
                <a:latin typeface="Plumb Black" pitchFamily="2" charset="0"/>
              </a:rPr>
              <a:t>ПРОВЕДЕНИЕ МЕРОПРИЯТИЙ, НАПРАВЛЕННЫХ НА ПРОПАГАНДУ БЕЗОПАСНОСТИ И ПРАВИЛ ДОРОЖНОГО ДВИЖЕНИЯ</a:t>
            </a:r>
            <a:endParaRPr lang="ru-RU" sz="2200" dirty="0">
              <a:solidFill>
                <a:srgbClr val="75A3B3"/>
              </a:solidFill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="" xmlns:a16="http://schemas.microsoft.com/office/drawing/2014/main" id="{FE3BFF46-A9F6-42CF-B4A7-B512D4C4F345}"/>
              </a:ext>
            </a:extLst>
          </p:cNvPr>
          <p:cNvSpPr txBox="1"/>
          <p:nvPr/>
        </p:nvSpPr>
        <p:spPr>
          <a:xfrm>
            <a:off x="-29817" y="744498"/>
            <a:ext cx="18288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000" b="1" spc="240" dirty="0">
                <a:solidFill>
                  <a:srgbClr val="0192DA"/>
                </a:solidFill>
                <a:latin typeface="Plumb Black" pitchFamily="2" charset="0"/>
              </a:rPr>
              <a:t>«ЕДИНЫЙ ДЕНЬ БЕЗОПАСНОСТИ </a:t>
            </a:r>
            <a:br>
              <a:rPr lang="ru-RU" sz="5000" b="1" spc="240" dirty="0">
                <a:solidFill>
                  <a:srgbClr val="0192DA"/>
                </a:solidFill>
                <a:latin typeface="Plumb Black" pitchFamily="2" charset="0"/>
              </a:rPr>
            </a:br>
            <a:r>
              <a:rPr lang="ru-RU" sz="5000" b="1" spc="240" dirty="0">
                <a:solidFill>
                  <a:srgbClr val="0192DA"/>
                </a:solidFill>
                <a:latin typeface="Plumb Black" pitchFamily="2" charset="0"/>
              </a:rPr>
              <a:t>ДОРОЖНОГО ДВИЖЕНИЯ»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="" xmlns:a16="http://schemas.microsoft.com/office/drawing/2014/main" id="{2EED96B9-AEF7-4F4C-8C36-17D7133810AC}"/>
              </a:ext>
            </a:extLst>
          </p:cNvPr>
          <p:cNvSpPr/>
          <p:nvPr/>
        </p:nvSpPr>
        <p:spPr>
          <a:xfrm>
            <a:off x="228600" y="3695700"/>
            <a:ext cx="7315200" cy="5618203"/>
          </a:xfrm>
          <a:prstGeom prst="rect">
            <a:avLst/>
          </a:prstGeom>
          <a:solidFill>
            <a:srgbClr val="2F9EA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864000" lvl="1" indent="-5400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ru-RU" sz="3200" spc="138" dirty="0">
                <a:solidFill>
                  <a:schemeClr val="bg1"/>
                </a:solidFill>
                <a:latin typeface="PlumbCondensed" pitchFamily="2" charset="0"/>
              </a:rPr>
              <a:t>просмотры тематических видеофильмов</a:t>
            </a:r>
          </a:p>
          <a:p>
            <a:pPr marL="864000" lvl="1" indent="-5400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ru-RU" sz="3200" spc="138" dirty="0">
                <a:solidFill>
                  <a:schemeClr val="bg1"/>
                </a:solidFill>
                <a:latin typeface="PlumbCondensed" pitchFamily="2" charset="0"/>
              </a:rPr>
              <a:t>выступления агитбригад отрядов юных инспекторов движения</a:t>
            </a:r>
          </a:p>
          <a:p>
            <a:pPr marL="864000" lvl="1" indent="-5400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ru-RU" sz="3200" spc="138" dirty="0">
                <a:solidFill>
                  <a:schemeClr val="bg1"/>
                </a:solidFill>
                <a:latin typeface="PlumbCondensed" pitchFamily="2" charset="0"/>
              </a:rPr>
              <a:t>практические занятия с использованием автогородков, транспортных площадок, дорожной инфраструктуры</a:t>
            </a:r>
          </a:p>
          <a:p>
            <a:pPr marL="864000" lvl="1" indent="-5400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ru-RU" sz="3200" spc="138" dirty="0">
                <a:solidFill>
                  <a:schemeClr val="bg1"/>
                </a:solidFill>
                <a:latin typeface="PlumbCondensed" pitchFamily="2" charset="0"/>
              </a:rPr>
              <a:t>тематические игры, конкурсы, викторины, выставки литературы по ПДД</a:t>
            </a:r>
            <a:br>
              <a:rPr lang="ru-RU" sz="3200" spc="138" dirty="0">
                <a:solidFill>
                  <a:schemeClr val="bg1"/>
                </a:solidFill>
                <a:latin typeface="PlumbCondensed" pitchFamily="2" charset="0"/>
              </a:rPr>
            </a:br>
            <a:r>
              <a:rPr lang="ru-RU" sz="3200" spc="138" dirty="0">
                <a:solidFill>
                  <a:schemeClr val="bg1"/>
                </a:solidFill>
                <a:latin typeface="PlumbCondensed" pitchFamily="2" charset="0"/>
              </a:rPr>
              <a:t> и безопасному поведению на дорогах</a:t>
            </a:r>
          </a:p>
          <a:p>
            <a:pPr marL="864000" lvl="1" indent="-54000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►"/>
            </a:pPr>
            <a:r>
              <a:rPr lang="ru-RU" sz="3200" spc="138" dirty="0">
                <a:solidFill>
                  <a:schemeClr val="bg1"/>
                </a:solidFill>
                <a:latin typeface="PlumbCondensed" pitchFamily="2" charset="0"/>
              </a:rPr>
              <a:t>подготовлены памятки с рекомендациями для родителей, листовки для водителей</a:t>
            </a:r>
            <a:br>
              <a:rPr lang="ru-RU" sz="3200" spc="138" dirty="0">
                <a:solidFill>
                  <a:schemeClr val="bg1"/>
                </a:solidFill>
                <a:latin typeface="PlumbCondensed" pitchFamily="2" charset="0"/>
              </a:rPr>
            </a:br>
            <a:r>
              <a:rPr lang="ru-RU" sz="3200" spc="138" dirty="0">
                <a:solidFill>
                  <a:schemeClr val="bg1"/>
                </a:solidFill>
                <a:latin typeface="PlumbCondensed" pitchFamily="2" charset="0"/>
              </a:rPr>
              <a:t> с призывом быть внимательней в связи</a:t>
            </a:r>
            <a:br>
              <a:rPr lang="ru-RU" sz="3200" spc="138" dirty="0">
                <a:solidFill>
                  <a:schemeClr val="bg1"/>
                </a:solidFill>
                <a:latin typeface="PlumbCondensed" pitchFamily="2" charset="0"/>
              </a:rPr>
            </a:br>
            <a:r>
              <a:rPr lang="ru-RU" sz="3200" spc="138" dirty="0">
                <a:solidFill>
                  <a:schemeClr val="bg1"/>
                </a:solidFill>
                <a:latin typeface="PlumbCondensed" pitchFamily="2" charset="0"/>
              </a:rPr>
              <a:t> с началом учебного года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="" xmlns:a16="http://schemas.microsoft.com/office/drawing/2014/main" id="{6D5E4D1F-5377-4B09-9558-39E315C966BE}"/>
              </a:ext>
            </a:extLst>
          </p:cNvPr>
          <p:cNvSpPr txBox="1"/>
          <p:nvPr/>
        </p:nvSpPr>
        <p:spPr>
          <a:xfrm>
            <a:off x="1478280" y="2100947"/>
            <a:ext cx="6076406" cy="132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8000" spc="287" dirty="0">
                <a:solidFill>
                  <a:srgbClr val="7687A1"/>
                </a:solidFill>
                <a:latin typeface="Plumb Black" pitchFamily="2" charset="0"/>
              </a:rPr>
              <a:t>76</a:t>
            </a:r>
            <a:r>
              <a:rPr lang="ru-RU" sz="6600" spc="287" dirty="0">
                <a:solidFill>
                  <a:srgbClr val="7687A1"/>
                </a:solidFill>
                <a:latin typeface="Plumb Black" pitchFamily="2" charset="0"/>
              </a:rPr>
              <a:t>% (850)</a:t>
            </a:r>
            <a:r>
              <a:rPr lang="ru-RU" sz="5400" spc="287" dirty="0">
                <a:solidFill>
                  <a:srgbClr val="7687A1"/>
                </a:solidFill>
                <a:latin typeface="Plumb Black" pitchFamily="2" charset="0"/>
              </a:rPr>
              <a:t/>
            </a:r>
            <a:br>
              <a:rPr lang="ru-RU" sz="5400" spc="287" dirty="0">
                <a:solidFill>
                  <a:srgbClr val="7687A1"/>
                </a:solidFill>
                <a:latin typeface="Plumb Black" pitchFamily="2" charset="0"/>
              </a:rPr>
            </a:br>
            <a:r>
              <a:rPr lang="ru-RU" sz="2800" b="1" spc="137" dirty="0">
                <a:solidFill>
                  <a:srgbClr val="133A61"/>
                </a:solidFill>
                <a:latin typeface="Plumb Medium" pitchFamily="2" charset="0"/>
              </a:rPr>
              <a:t>образовательных организаций</a:t>
            </a:r>
            <a:endParaRPr lang="en-US" sz="6000" b="1" spc="287" dirty="0">
              <a:solidFill>
                <a:srgbClr val="133A61"/>
              </a:solidFill>
              <a:latin typeface="Plumb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9E921E4-6F21-4959-BAF6-F8E94D7AC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022711" cy="1241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8718C60-7C2E-4112-8AB1-CB04C6B6AAD5}"/>
              </a:ext>
            </a:extLst>
          </p:cNvPr>
          <p:cNvSpPr/>
          <p:nvPr/>
        </p:nvSpPr>
        <p:spPr>
          <a:xfrm>
            <a:off x="1821289" y="216813"/>
            <a:ext cx="16009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75A3B3"/>
                </a:solidFill>
                <a:latin typeface="Plumb Black" pitchFamily="2" charset="0"/>
              </a:rPr>
              <a:t>ПРОВЕДЕНИЕ МЕРОПРИЯТИЙ, НАПРАВЛЕННЫХ НА ПРОПАГАНДУ БЕЗОПАСНОСТИ И ПРАВИЛ ДОРОЖНОГО ДВИЖЕНИЯ</a:t>
            </a:r>
            <a:endParaRPr lang="ru-RU" sz="2200" dirty="0">
              <a:solidFill>
                <a:srgbClr val="75A3B3"/>
              </a:solidFill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="" xmlns:a16="http://schemas.microsoft.com/office/drawing/2014/main" id="{FE3BFF46-A9F6-42CF-B4A7-B512D4C4F345}"/>
              </a:ext>
            </a:extLst>
          </p:cNvPr>
          <p:cNvSpPr txBox="1"/>
          <p:nvPr/>
        </p:nvSpPr>
        <p:spPr>
          <a:xfrm>
            <a:off x="152400" y="734903"/>
            <a:ext cx="18288000" cy="1181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spc="240" dirty="0">
                <a:solidFill>
                  <a:srgbClr val="0192DA"/>
                </a:solidFill>
                <a:latin typeface="Plumb Black" pitchFamily="2" charset="0"/>
              </a:rPr>
              <a:t>ОБЛАСТНОЙ КОНКУРС СРЕДИ ОБЩЕОБРАЗОВАТЕЛЬНЫХ </a:t>
            </a:r>
            <a:br>
              <a:rPr lang="ru-RU" sz="3200" b="1" spc="240" dirty="0">
                <a:solidFill>
                  <a:srgbClr val="0192DA"/>
                </a:solidFill>
                <a:latin typeface="Plumb Black" pitchFamily="2" charset="0"/>
              </a:rPr>
            </a:br>
            <a:r>
              <a:rPr lang="ru-RU" sz="3200" b="1" spc="240" dirty="0">
                <a:solidFill>
                  <a:srgbClr val="0192DA"/>
                </a:solidFill>
                <a:latin typeface="Plumb Black" pitchFamily="2" charset="0"/>
              </a:rPr>
              <a:t>ОРГАНИЗАЦИЙ НА ЛУЧШУЮ ОРГАНИЗАЦИЮ РАБОТЫ</a:t>
            </a:r>
            <a:br>
              <a:rPr lang="ru-RU" sz="3200" b="1" spc="240" dirty="0">
                <a:solidFill>
                  <a:srgbClr val="0192DA"/>
                </a:solidFill>
                <a:latin typeface="Plumb Black" pitchFamily="2" charset="0"/>
              </a:rPr>
            </a:br>
            <a:r>
              <a:rPr lang="ru-RU" sz="3200" b="1" spc="240" dirty="0">
                <a:solidFill>
                  <a:srgbClr val="0192DA"/>
                </a:solidFill>
                <a:latin typeface="Plumb Black" pitchFamily="2" charset="0"/>
              </a:rPr>
              <a:t> ПО ПРОФИЛАКТИКЕ ДЕТСКОГО ДОРОЖНО-ТРАНСПОРТНОГО ТРАВМАТИЗМА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="" xmlns:a16="http://schemas.microsoft.com/office/drawing/2014/main" id="{54F2D3AC-C2E2-4618-B3DE-C7850BFE6EE3}"/>
              </a:ext>
            </a:extLst>
          </p:cNvPr>
          <p:cNvSpPr/>
          <p:nvPr/>
        </p:nvSpPr>
        <p:spPr>
          <a:xfrm>
            <a:off x="152400" y="8343900"/>
            <a:ext cx="17983200" cy="1219200"/>
          </a:xfrm>
          <a:prstGeom prst="rect">
            <a:avLst/>
          </a:prstGeom>
          <a:solidFill>
            <a:srgbClr val="DCF1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000" spc="138" dirty="0">
                <a:solidFill>
                  <a:srgbClr val="1F3F5F"/>
                </a:solidFill>
                <a:latin typeface="PlumbCondensed" pitchFamily="2" charset="0"/>
              </a:rPr>
              <a:t>При подведении итогов конкурса будет учитываться не только организация данной деятельности, но и количество нарушений правил дорожного движения обучающимися образовательных организаций</a:t>
            </a:r>
          </a:p>
        </p:txBody>
      </p:sp>
      <p:pic>
        <p:nvPicPr>
          <p:cNvPr id="4" name="Рисунок 3" descr="Изображение выглядит как внутренний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8ABADD9-7599-494F-8891-97FD77B278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8" b="17530"/>
          <a:stretch/>
        </p:blipFill>
        <p:spPr>
          <a:xfrm>
            <a:off x="1981200" y="2003150"/>
            <a:ext cx="15087600" cy="618835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687A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12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9E921E4-6F21-4959-BAF6-F8E94D7AC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022711" cy="1241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8718C60-7C2E-4112-8AB1-CB04C6B6AAD5}"/>
              </a:ext>
            </a:extLst>
          </p:cNvPr>
          <p:cNvSpPr/>
          <p:nvPr/>
        </p:nvSpPr>
        <p:spPr>
          <a:xfrm>
            <a:off x="1821289" y="216813"/>
            <a:ext cx="16009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75A3B3"/>
                </a:solidFill>
                <a:latin typeface="Plumb Black" pitchFamily="2" charset="0"/>
              </a:rPr>
              <a:t>ПРОВЕДЕНИЕ МЕРОПРИЯТИЙ, НАПРАВЛЕННЫХ НА ПРОПАГАНДУ БЕЗОПАСНОСТИ И ПРАВИЛ ДОРОЖНОГО ДВИЖЕНИЯ</a:t>
            </a:r>
            <a:endParaRPr lang="ru-RU" sz="2200" dirty="0">
              <a:solidFill>
                <a:srgbClr val="75A3B3"/>
              </a:solidFill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="" xmlns:a16="http://schemas.microsoft.com/office/drawing/2014/main" id="{FE3BFF46-A9F6-42CF-B4A7-B512D4C4F345}"/>
              </a:ext>
            </a:extLst>
          </p:cNvPr>
          <p:cNvSpPr txBox="1"/>
          <p:nvPr/>
        </p:nvSpPr>
        <p:spPr>
          <a:xfrm>
            <a:off x="-29817" y="744498"/>
            <a:ext cx="18288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000" b="1" spc="240" dirty="0">
                <a:solidFill>
                  <a:srgbClr val="0192DA"/>
                </a:solidFill>
                <a:latin typeface="Plumb Black" pitchFamily="2" charset="0"/>
              </a:rPr>
              <a:t>«НЕДЕЛЯ БЕЗОПАСНОСТИ»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="" xmlns:a16="http://schemas.microsoft.com/office/drawing/2014/main" id="{84CC8D6C-D645-4CA0-86F3-B72C91931A31}"/>
              </a:ext>
            </a:extLst>
          </p:cNvPr>
          <p:cNvSpPr/>
          <p:nvPr/>
        </p:nvSpPr>
        <p:spPr>
          <a:xfrm>
            <a:off x="2324100" y="1840099"/>
            <a:ext cx="13639800" cy="995814"/>
          </a:xfrm>
          <a:prstGeom prst="rect">
            <a:avLst/>
          </a:prstGeom>
          <a:solidFill>
            <a:srgbClr val="DCF1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5400" spc="138" dirty="0">
                <a:solidFill>
                  <a:srgbClr val="1F3F5F"/>
                </a:solidFill>
                <a:latin typeface="PlumbCondensed" pitchFamily="2" charset="0"/>
              </a:rPr>
              <a:t>Обновление маршрутов безопасности «дом-школа-дом»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="" xmlns:a16="http://schemas.microsoft.com/office/drawing/2014/main" id="{3E0425C0-9D79-4D8D-9A91-D1D71BD8F8CB}"/>
              </a:ext>
            </a:extLst>
          </p:cNvPr>
          <p:cNvSpPr/>
          <p:nvPr/>
        </p:nvSpPr>
        <p:spPr>
          <a:xfrm>
            <a:off x="2362200" y="3207092"/>
            <a:ext cx="13639800" cy="1989760"/>
          </a:xfrm>
          <a:prstGeom prst="rect">
            <a:avLst/>
          </a:prstGeom>
          <a:solidFill>
            <a:srgbClr val="DCF1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5400" spc="138" dirty="0">
                <a:solidFill>
                  <a:srgbClr val="1F3F5F"/>
                </a:solidFill>
                <a:latin typeface="PlumbCondensed" pitchFamily="2" charset="0"/>
              </a:rPr>
              <a:t>Создание схем и макетов территорий, прилегающих к образовательным организациям, с обозначением наиболее опасных мест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="" xmlns:a16="http://schemas.microsoft.com/office/drawing/2014/main" id="{906987F0-C531-4621-87A5-D92EE19D19A3}"/>
              </a:ext>
            </a:extLst>
          </p:cNvPr>
          <p:cNvSpPr/>
          <p:nvPr/>
        </p:nvSpPr>
        <p:spPr>
          <a:xfrm>
            <a:off x="2362200" y="5676900"/>
            <a:ext cx="13639800" cy="2971800"/>
          </a:xfrm>
          <a:prstGeom prst="rect">
            <a:avLst/>
          </a:prstGeom>
          <a:solidFill>
            <a:srgbClr val="DCF1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5400" spc="138" dirty="0">
                <a:solidFill>
                  <a:srgbClr val="1F3F5F"/>
                </a:solidFill>
                <a:latin typeface="PlumbCondensed" pitchFamily="2" charset="0"/>
              </a:rPr>
              <a:t>Проведена работа с родителями по вопросам профилактики детского дорожно-транспортного травматизма, воспитанию законопослушного поведения на дорогах у детей</a:t>
            </a:r>
          </a:p>
        </p:txBody>
      </p:sp>
    </p:spTree>
    <p:extLst>
      <p:ext uri="{BB962C8B-B14F-4D97-AF65-F5344CB8AC3E}">
        <p14:creationId xmlns:p14="http://schemas.microsoft.com/office/powerpoint/2010/main" val="25929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9E921E4-6F21-4959-BAF6-F8E94D7AC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022711" cy="1241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4">
            <a:extLst>
              <a:ext uri="{FF2B5EF4-FFF2-40B4-BE49-F238E27FC236}">
                <a16:creationId xmlns="" xmlns:a16="http://schemas.microsoft.com/office/drawing/2014/main" id="{FE3BFF46-A9F6-42CF-B4A7-B512D4C4F345}"/>
              </a:ext>
            </a:extLst>
          </p:cNvPr>
          <p:cNvSpPr txBox="1"/>
          <p:nvPr/>
        </p:nvSpPr>
        <p:spPr>
          <a:xfrm>
            <a:off x="-29817" y="489347"/>
            <a:ext cx="182880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000" b="1" spc="240" dirty="0">
                <a:solidFill>
                  <a:srgbClr val="0192DA"/>
                </a:solidFill>
                <a:latin typeface="Plumb Black" pitchFamily="2" charset="0"/>
              </a:rPr>
              <a:t>РАЗВИТИЕ ЮИДОВСКОГО ДВИЖЕНИЯ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B3A2584B-EEF6-4189-8DC7-C20E536B6795}"/>
              </a:ext>
            </a:extLst>
          </p:cNvPr>
          <p:cNvGrpSpPr/>
          <p:nvPr/>
        </p:nvGrpSpPr>
        <p:grpSpPr>
          <a:xfrm>
            <a:off x="-632012" y="2171700"/>
            <a:ext cx="5737412" cy="3089057"/>
            <a:chOff x="-793859" y="2552700"/>
            <a:chExt cx="5737412" cy="3089057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71965D6C-09FC-4996-BCDB-50B99335C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552700"/>
              <a:ext cx="3089057" cy="3089057"/>
            </a:xfrm>
            <a:prstGeom prst="rect">
              <a:avLst/>
            </a:prstGeom>
          </p:spPr>
        </p:pic>
        <p:grpSp>
          <p:nvGrpSpPr>
            <p:cNvPr id="12" name="Группа 11">
              <a:extLst>
                <a:ext uri="{FF2B5EF4-FFF2-40B4-BE49-F238E27FC236}">
                  <a16:creationId xmlns="" xmlns:a16="http://schemas.microsoft.com/office/drawing/2014/main" id="{4DE34630-EE1C-4251-87FC-60CDDF719EEA}"/>
                </a:ext>
              </a:extLst>
            </p:cNvPr>
            <p:cNvGrpSpPr/>
            <p:nvPr/>
          </p:nvGrpSpPr>
          <p:grpSpPr>
            <a:xfrm>
              <a:off x="-793859" y="2778085"/>
              <a:ext cx="5737412" cy="2854778"/>
              <a:chOff x="-1052279" y="1047491"/>
              <a:chExt cx="5737412" cy="2854778"/>
            </a:xfrm>
          </p:grpSpPr>
          <p:sp>
            <p:nvSpPr>
              <p:cNvPr id="18" name="TextBox 14">
                <a:extLst>
                  <a:ext uri="{FF2B5EF4-FFF2-40B4-BE49-F238E27FC236}">
                    <a16:creationId xmlns="" xmlns:a16="http://schemas.microsoft.com/office/drawing/2014/main" id="{3829C05A-6F92-4E0B-9E48-F396E42532DB}"/>
                  </a:ext>
                </a:extLst>
              </p:cNvPr>
              <p:cNvSpPr txBox="1"/>
              <p:nvPr/>
            </p:nvSpPr>
            <p:spPr>
              <a:xfrm>
                <a:off x="-1052279" y="1047491"/>
                <a:ext cx="5737412" cy="190821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ru-RU" sz="11500" spc="287" dirty="0">
                    <a:solidFill>
                      <a:srgbClr val="7687A1"/>
                    </a:solidFill>
                    <a:latin typeface="Plumb Black" pitchFamily="2" charset="0"/>
                  </a:rPr>
                  <a:t>423</a:t>
                </a:r>
                <a:r>
                  <a:rPr lang="ru-RU" sz="7200" spc="287" dirty="0">
                    <a:solidFill>
                      <a:srgbClr val="7687A1"/>
                    </a:solidFill>
                    <a:latin typeface="Plumb Black" pitchFamily="2" charset="0"/>
                  </a:rPr>
                  <a:t/>
                </a:r>
                <a:br>
                  <a:rPr lang="ru-RU" sz="7200" spc="287" dirty="0">
                    <a:solidFill>
                      <a:srgbClr val="7687A1"/>
                    </a:solidFill>
                    <a:latin typeface="Plumb Black" pitchFamily="2" charset="0"/>
                  </a:rPr>
                </a:br>
                <a:r>
                  <a:rPr lang="ru-RU" sz="4000" b="1" spc="137" dirty="0">
                    <a:solidFill>
                      <a:srgbClr val="133A61"/>
                    </a:solidFill>
                    <a:latin typeface="Plumb Medium" pitchFamily="2" charset="0"/>
                  </a:rPr>
                  <a:t>отряда</a:t>
                </a:r>
                <a:endParaRPr lang="en-US" sz="6000" b="1" spc="287" dirty="0">
                  <a:solidFill>
                    <a:srgbClr val="133A61"/>
                  </a:solidFill>
                  <a:latin typeface="Plumb Black" pitchFamily="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80559173-DF89-4275-853A-E169FFB91028}"/>
                  </a:ext>
                </a:extLst>
              </p:cNvPr>
              <p:cNvSpPr txBox="1"/>
              <p:nvPr/>
            </p:nvSpPr>
            <p:spPr>
              <a:xfrm>
                <a:off x="1189380" y="2970732"/>
                <a:ext cx="3476703" cy="93153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lnSpc>
                    <a:spcPct val="70000"/>
                  </a:lnSpc>
                </a:pPr>
                <a:r>
                  <a:rPr lang="ru-RU" sz="5400" dirty="0">
                    <a:solidFill>
                      <a:srgbClr val="0192DA"/>
                    </a:solidFill>
                    <a:latin typeface="Plumb Black" pitchFamily="2" charset="0"/>
                  </a:rPr>
                  <a:t>+13</a:t>
                </a:r>
                <a:r>
                  <a:rPr lang="ru-RU" sz="4000" dirty="0">
                    <a:solidFill>
                      <a:srgbClr val="0192DA"/>
                    </a:solidFill>
                    <a:latin typeface="Plumb Black" pitchFamily="2" charset="0"/>
                  </a:rPr>
                  <a:t>% (373)</a:t>
                </a:r>
                <a:br>
                  <a:rPr lang="ru-RU" sz="4000" dirty="0">
                    <a:solidFill>
                      <a:srgbClr val="0192DA"/>
                    </a:solidFill>
                    <a:latin typeface="Plumb Black" pitchFamily="2" charset="0"/>
                  </a:rPr>
                </a:br>
                <a:r>
                  <a:rPr lang="ru-RU" sz="3200" b="1" dirty="0">
                    <a:solidFill>
                      <a:srgbClr val="0192DA"/>
                    </a:solidFill>
                    <a:latin typeface="Plumb Medium" pitchFamily="2" charset="0"/>
                  </a:rPr>
                  <a:t>к прошлому году</a:t>
                </a:r>
                <a:endParaRPr lang="en-US" sz="2400" b="1" dirty="0">
                  <a:solidFill>
                    <a:srgbClr val="7687A1"/>
                  </a:solidFill>
                  <a:latin typeface="Plumb Medium" pitchFamily="2" charset="0"/>
                </a:endParaRPr>
              </a:p>
            </p:txBody>
          </p:sp>
        </p:grpSp>
      </p:grpSp>
      <p:sp>
        <p:nvSpPr>
          <p:cNvPr id="19" name="TextBox 14">
            <a:extLst>
              <a:ext uri="{FF2B5EF4-FFF2-40B4-BE49-F238E27FC236}">
                <a16:creationId xmlns="" xmlns:a16="http://schemas.microsoft.com/office/drawing/2014/main" id="{470F959D-FA5C-4195-A710-D2A975D15A48}"/>
              </a:ext>
            </a:extLst>
          </p:cNvPr>
          <p:cNvSpPr txBox="1"/>
          <p:nvPr/>
        </p:nvSpPr>
        <p:spPr>
          <a:xfrm>
            <a:off x="106119" y="5774848"/>
            <a:ext cx="4999281" cy="241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8800" spc="287" dirty="0">
                <a:solidFill>
                  <a:srgbClr val="7687A1"/>
                </a:solidFill>
                <a:latin typeface="Plumb Black" pitchFamily="2" charset="0"/>
              </a:rPr>
              <a:t>120</a:t>
            </a:r>
            <a:r>
              <a:rPr lang="ru-RU" sz="5400" spc="287" dirty="0">
                <a:solidFill>
                  <a:srgbClr val="7687A1"/>
                </a:solidFill>
                <a:latin typeface="Plumb Black" pitchFamily="2" charset="0"/>
              </a:rPr>
              <a:t/>
            </a:r>
            <a:br>
              <a:rPr lang="ru-RU" sz="5400" spc="287" dirty="0">
                <a:solidFill>
                  <a:srgbClr val="7687A1"/>
                </a:solidFill>
                <a:latin typeface="Plumb Black" pitchFamily="2" charset="0"/>
              </a:rPr>
            </a:br>
            <a:r>
              <a:rPr lang="ru-RU" sz="2800" b="1" spc="137" dirty="0">
                <a:solidFill>
                  <a:srgbClr val="133A61"/>
                </a:solidFill>
                <a:latin typeface="Plumb Medium" pitchFamily="2" charset="0"/>
              </a:rPr>
              <a:t>человек участвовали</a:t>
            </a:r>
            <a:br>
              <a:rPr lang="ru-RU" sz="2800" b="1" spc="137" dirty="0">
                <a:solidFill>
                  <a:srgbClr val="133A61"/>
                </a:solidFill>
                <a:latin typeface="Plumb Medium" pitchFamily="2" charset="0"/>
              </a:rPr>
            </a:br>
            <a:r>
              <a:rPr lang="ru-RU" sz="2800" b="1" spc="137" dirty="0">
                <a:solidFill>
                  <a:srgbClr val="133A61"/>
                </a:solidFill>
                <a:latin typeface="Plumb Medium" pitchFamily="2" charset="0"/>
              </a:rPr>
              <a:t> в областной профильной смене «Главная дорога»</a:t>
            </a:r>
            <a:br>
              <a:rPr lang="ru-RU" sz="2800" b="1" spc="137" dirty="0">
                <a:solidFill>
                  <a:srgbClr val="133A61"/>
                </a:solidFill>
                <a:latin typeface="Plumb Medium" pitchFamily="2" charset="0"/>
              </a:rPr>
            </a:br>
            <a:r>
              <a:rPr lang="ru-RU" sz="2400" b="1" spc="137" dirty="0">
                <a:solidFill>
                  <a:srgbClr val="133A61"/>
                </a:solidFill>
                <a:latin typeface="Plumb Medium" pitchFamily="2" charset="0"/>
              </a:rPr>
              <a:t> </a:t>
            </a:r>
            <a:endParaRPr lang="en-US" sz="6000" b="1" spc="287" dirty="0">
              <a:solidFill>
                <a:srgbClr val="133A61"/>
              </a:solidFill>
              <a:latin typeface="Plumb Black" pitchFamily="2" charset="0"/>
            </a:endParaRPr>
          </a:p>
        </p:txBody>
      </p:sp>
      <p:pic>
        <p:nvPicPr>
          <p:cNvPr id="8" name="Рисунок 7" descr="Изображение выглядит как дерево, внешний, земля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DBAF0094-D52D-4427-AD74-F3C1CF58EC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t="4593" r="12935" b="29318"/>
          <a:stretch/>
        </p:blipFill>
        <p:spPr>
          <a:xfrm>
            <a:off x="5410200" y="1355506"/>
            <a:ext cx="12493438" cy="808312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687A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человек, трава, внеш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7C123838-E35B-41CF-B1F0-A5F5F846D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190"/>
            <a:ext cx="18288000" cy="84239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9E921E4-6F21-4959-BAF6-F8E94D7AC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022711" cy="1241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42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9E921E4-6F21-4959-BAF6-F8E94D7AC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022711" cy="1241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8718C60-7C2E-4112-8AB1-CB04C6B6AAD5}"/>
              </a:ext>
            </a:extLst>
          </p:cNvPr>
          <p:cNvSpPr/>
          <p:nvPr/>
        </p:nvSpPr>
        <p:spPr>
          <a:xfrm>
            <a:off x="1821289" y="216813"/>
            <a:ext cx="16009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75A3B3"/>
                </a:solidFill>
                <a:latin typeface="Plumb Black" pitchFamily="2" charset="0"/>
              </a:rPr>
              <a:t>ПРОВЕДЕНИЕ МЕРОПРИЯТИЙ, НАПРАВЛЕННЫХ НА ПРОПАГАНДУ БЕЗОПАСНОСТИ И ПРАВИЛ ДОРОЖНОГО ДВИЖЕНИЯ</a:t>
            </a:r>
            <a:endParaRPr lang="ru-RU" sz="2200" dirty="0">
              <a:solidFill>
                <a:srgbClr val="75A3B3"/>
              </a:solidFill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="" xmlns:a16="http://schemas.microsoft.com/office/drawing/2014/main" id="{FE3BFF46-A9F6-42CF-B4A7-B512D4C4F345}"/>
              </a:ext>
            </a:extLst>
          </p:cNvPr>
          <p:cNvSpPr txBox="1"/>
          <p:nvPr/>
        </p:nvSpPr>
        <p:spPr>
          <a:xfrm>
            <a:off x="-29817" y="744498"/>
            <a:ext cx="18288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000" b="1" spc="240" dirty="0" smtClean="0">
                <a:solidFill>
                  <a:srgbClr val="0192DA"/>
                </a:solidFill>
                <a:latin typeface="Plumb Black" pitchFamily="2" charset="0"/>
              </a:rPr>
              <a:t>Региональный этап Всероссийского конкурса «БЕЗОПАСНОЕ КОЛЕСО»</a:t>
            </a:r>
            <a:endParaRPr lang="ru-RU" sz="5000" b="1" spc="240" dirty="0">
              <a:solidFill>
                <a:srgbClr val="0192DA"/>
              </a:solidFill>
              <a:latin typeface="Plumb Black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3580" y="2933700"/>
            <a:ext cx="61716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В конкурсе приняли участие команды юных инспекторов из </a:t>
            </a:r>
            <a:r>
              <a:rPr lang="ru-RU" sz="2800" b="1" dirty="0" smtClean="0">
                <a:solidFill>
                  <a:schemeClr val="tx2"/>
                </a:solidFill>
              </a:rPr>
              <a:t>33 </a:t>
            </a:r>
            <a:r>
              <a:rPr lang="ru-RU" sz="2800" b="1" dirty="0">
                <a:solidFill>
                  <a:schemeClr val="tx2"/>
                </a:solidFill>
              </a:rPr>
              <a:t>муниципальных </a:t>
            </a:r>
            <a:r>
              <a:rPr lang="ru-RU" sz="2800" b="1" dirty="0" smtClean="0">
                <a:solidFill>
                  <a:schemeClr val="tx2"/>
                </a:solidFill>
              </a:rPr>
              <a:t>районов и городских округов </a:t>
            </a:r>
            <a:r>
              <a:rPr lang="ru-RU" sz="2800" b="1" dirty="0">
                <a:solidFill>
                  <a:schemeClr val="tx2"/>
                </a:solidFill>
              </a:rPr>
              <a:t>Новосибирской области, гостями </a:t>
            </a:r>
            <a:r>
              <a:rPr lang="ru-RU" sz="2800" b="1" dirty="0" smtClean="0">
                <a:solidFill>
                  <a:schemeClr val="tx2"/>
                </a:solidFill>
              </a:rPr>
              <a:t>стали команды </a:t>
            </a:r>
            <a:r>
              <a:rPr lang="ru-RU" sz="2800" b="1" dirty="0">
                <a:solidFill>
                  <a:schemeClr val="tx2"/>
                </a:solidFill>
              </a:rPr>
              <a:t>из Омской, Томской, Кемеровской областей, Красноярского и Алтайского краев, Республики Хакассия.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Всего </a:t>
            </a:r>
            <a:r>
              <a:rPr lang="ru-RU" sz="2800" b="1" dirty="0">
                <a:solidFill>
                  <a:schemeClr val="tx2"/>
                </a:solidFill>
              </a:rPr>
              <a:t>156 </a:t>
            </a:r>
            <a:r>
              <a:rPr lang="ru-RU" sz="2800" b="1" dirty="0" smtClean="0">
                <a:solidFill>
                  <a:schemeClr val="tx2"/>
                </a:solidFill>
              </a:rPr>
              <a:t>участников.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goee.NSO\AppData\Local\Microsoft\Windows\Temporary Internet Files\Content.Outlook\SH6WDRYR\IMG_0401(2)-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99372"/>
            <a:ext cx="9905999" cy="726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3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9E921E4-6F21-4959-BAF6-F8E94D7AC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1022711" cy="1241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8718C60-7C2E-4112-8AB1-CB04C6B6AAD5}"/>
              </a:ext>
            </a:extLst>
          </p:cNvPr>
          <p:cNvSpPr/>
          <p:nvPr/>
        </p:nvSpPr>
        <p:spPr>
          <a:xfrm>
            <a:off x="1821289" y="216813"/>
            <a:ext cx="160095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75A3B3"/>
                </a:solidFill>
                <a:latin typeface="Plumb Black" pitchFamily="2" charset="0"/>
              </a:rPr>
              <a:t>ПРОВЕДЕНИЕ МЕРОПРИЯТИЙ, НАПРАВЛЕННЫХ НА ПРОПАГАНДУ БЕЗОПАСНОСТИ И ПРАВИЛ ДОРОЖНОГО ДВИЖЕНИЯ</a:t>
            </a:r>
            <a:endParaRPr lang="ru-RU" sz="2200" dirty="0">
              <a:solidFill>
                <a:srgbClr val="75A3B3"/>
              </a:solidFill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="" xmlns:a16="http://schemas.microsoft.com/office/drawing/2014/main" id="{FE3BFF46-A9F6-42CF-B4A7-B512D4C4F345}"/>
              </a:ext>
            </a:extLst>
          </p:cNvPr>
          <p:cNvSpPr txBox="1"/>
          <p:nvPr/>
        </p:nvSpPr>
        <p:spPr>
          <a:xfrm>
            <a:off x="-29817" y="744498"/>
            <a:ext cx="18288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5000" b="1" spc="240" dirty="0" smtClean="0">
                <a:solidFill>
                  <a:srgbClr val="0192DA"/>
                </a:solidFill>
                <a:latin typeface="Plumb Black" pitchFamily="2" charset="0"/>
              </a:rPr>
              <a:t>Региональный этап Всероссийского конкурса «БЕЗОПАСНОЕ КОЛЕСО»</a:t>
            </a:r>
            <a:endParaRPr lang="ru-RU" sz="5000" b="1" spc="240" dirty="0">
              <a:solidFill>
                <a:srgbClr val="0192DA"/>
              </a:solidFill>
              <a:latin typeface="Plumb Black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3580" y="2933700"/>
            <a:ext cx="53334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Победителем регионального этапа конкурса «Безопасное колесо» стала команда «Сигнал» Муниципального казенного учреждения дополнительного образования Куйбышевского района – станция юных техников, которая будет представлять Новосибирскую область на финале Всероссийского конкурса юных инспекторов движения «Безопасное колесо» в мае 2020 года</a:t>
            </a:r>
          </a:p>
        </p:txBody>
      </p:sp>
      <p:pic>
        <p:nvPicPr>
          <p:cNvPr id="2050" name="Picture 2" descr="C:\Users\goee.NSO\AppData\Local\Microsoft\Windows\Temporary Internet Files\Content.Outlook\SH6WDRYR\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47900"/>
            <a:ext cx="11403789" cy="68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5198</TotalTime>
  <Words>401</Words>
  <Application>Microsoft Office PowerPoint</Application>
  <PresentationFormat>Произвольный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PlumbCondensed</vt:lpstr>
      <vt:lpstr>Plumb Black</vt:lpstr>
      <vt:lpstr>Plumb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Marketing Strategy</dc:title>
  <dc:creator>Потемкин Сергей Игоревич</dc:creator>
  <cp:lastModifiedBy>Головина Екатерина Евгеньевна</cp:lastModifiedBy>
  <cp:revision>422</cp:revision>
  <dcterms:created xsi:type="dcterms:W3CDTF">2006-08-16T00:00:00Z</dcterms:created>
  <dcterms:modified xsi:type="dcterms:W3CDTF">2019-10-02T02:15:08Z</dcterms:modified>
  <dc:identifier>DADUHKVARC8</dc:identifier>
</cp:coreProperties>
</file>