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91" r:id="rId3"/>
    <p:sldId id="380" r:id="rId4"/>
    <p:sldId id="374" r:id="rId5"/>
    <p:sldId id="390" r:id="rId6"/>
    <p:sldId id="387" r:id="rId7"/>
    <p:sldId id="368" r:id="rId8"/>
    <p:sldId id="375" r:id="rId9"/>
  </p:sldIdLst>
  <p:sldSz cx="9144000" cy="6858000" type="screen4x3"/>
  <p:notesSz cx="6951663" cy="100822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343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часы работы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17E-2"/>
                  <c:y val="5.0064778698895246E-3"/>
                </c:manualLayout>
              </c:layout>
              <c:tx>
                <c:rich>
                  <a:bodyPr/>
                  <a:lstStyle/>
                  <a:p>
                    <a:r>
                      <a:rPr lang="ru-RU" sz="6600" dirty="0" smtClean="0">
                        <a:solidFill>
                          <a:srgbClr val="FF0000"/>
                        </a:solidFill>
                      </a:rPr>
                      <a:t>  </a:t>
                    </a:r>
                    <a:r>
                      <a:rPr lang="ru-RU" sz="8800" dirty="0" smtClean="0">
                        <a:solidFill>
                          <a:srgbClr val="FF0000"/>
                        </a:solidFill>
                      </a:rPr>
                      <a:t>?</a:t>
                    </a:r>
                    <a:endParaRPr lang="en-US" sz="88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400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взвешивания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1697</c:v>
                </c:pt>
                <c:pt idx="1">
                  <c:v>1441</c:v>
                </c:pt>
                <c:pt idx="2">
                  <c:v>1106</c:v>
                </c:pt>
                <c:pt idx="3">
                  <c:v>38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557</c:v>
                </c:pt>
                <c:pt idx="1">
                  <c:v>225</c:v>
                </c:pt>
                <c:pt idx="2">
                  <c:v>168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16896"/>
        <c:axId val="68587520"/>
      </c:barChart>
      <c:catAx>
        <c:axId val="216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8587520"/>
        <c:crosses val="autoZero"/>
        <c:auto val="1"/>
        <c:lblAlgn val="ctr"/>
        <c:lblOffset val="100"/>
        <c:noMultiLvlLbl val="0"/>
      </c:catAx>
      <c:valAx>
        <c:axId val="68587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61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38759897556212"/>
          <c:y val="3.2812760387734667E-2"/>
          <c:w val="0.18231411917615958"/>
          <c:h val="0.23686279481491304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Перегрузы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049382716049E-3"/>
                  <c:y val="-4.4896522574311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152796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156557</c:v>
                </c:pt>
                <c:pt idx="1">
                  <c:v>152796</c:v>
                </c:pt>
                <c:pt idx="2">
                  <c:v>94128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Постановления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08603863772157E-3"/>
                  <c:y val="8.19958751021966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67439610777592E-3"/>
                  <c:y val="-2.26114477308789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55813203592531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40000</c:v>
                </c:pt>
                <c:pt idx="1">
                  <c:v>15000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6944"/>
        <c:axId val="22468480"/>
      </c:barChart>
      <c:catAx>
        <c:axId val="224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/>
                <a:cs typeface="Times New Roman"/>
              </a:defRPr>
            </a:pPr>
            <a:endParaRPr lang="ru-RU"/>
          </a:p>
        </c:txPr>
        <c:crossAx val="22468480"/>
        <c:crosses val="autoZero"/>
        <c:auto val="1"/>
        <c:lblAlgn val="ctr"/>
        <c:lblOffset val="100"/>
        <c:noMultiLvlLbl val="0"/>
      </c:catAx>
      <c:valAx>
        <c:axId val="22468480"/>
        <c:scaling>
          <c:orientation val="minMax"/>
          <c:max val="16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66944"/>
        <c:crosses val="autoZero"/>
        <c:crossBetween val="between"/>
        <c:majorUnit val="50000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7667" y="0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/>
          <a:lstStyle>
            <a:lvl1pPr algn="r">
              <a:defRPr sz="1300"/>
            </a:lvl1pPr>
          </a:lstStyle>
          <a:p>
            <a:fld id="{0CC44BE8-5CB0-40A8-AB76-32C9003FE84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755650"/>
            <a:ext cx="5040313" cy="3781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9" tIns="48664" rIns="97329" bIns="486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167" y="4789051"/>
            <a:ext cx="5561330" cy="4536996"/>
          </a:xfrm>
          <a:prstGeom prst="rect">
            <a:avLst/>
          </a:prstGeom>
        </p:spPr>
        <p:txBody>
          <a:bodyPr vert="horz" lIns="97329" tIns="48664" rIns="97329" bIns="486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76352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7667" y="9576352"/>
            <a:ext cx="3012387" cy="504111"/>
          </a:xfrm>
          <a:prstGeom prst="rect">
            <a:avLst/>
          </a:prstGeom>
        </p:spPr>
        <p:txBody>
          <a:bodyPr vert="horz" lIns="97329" tIns="48664" rIns="97329" bIns="48664" rtlCol="0" anchor="b"/>
          <a:lstStyle>
            <a:lvl1pPr algn="r">
              <a:defRPr sz="1300"/>
            </a:lvl1pPr>
          </a:lstStyle>
          <a:p>
            <a:fld id="{6F441BA5-3CD5-4D32-AF0A-5F07455CB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9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1BA5-3CD5-4D32-AF0A-5F07455CB6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1BA5-3CD5-4D32-AF0A-5F07455CB6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DD2C-FC2D-4BB0-BD96-496941A4AC6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AB36-0DCC-4D94-B9E5-E1E14C94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32656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 обеспечении сохранности автомобильных дорог регионального и межмуниципального значения Новосибирской области с использованием автоматических и передвижных пунктов весового контроля.  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 dirty="0" smtClean="0"/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/>
              <a:t>Начальник управления </a:t>
            </a:r>
            <a:r>
              <a:rPr lang="ru-RU" sz="2000" b="1" dirty="0" err="1" smtClean="0"/>
              <a:t>Чуманов</a:t>
            </a:r>
            <a:r>
              <a:rPr lang="ru-RU" sz="2000" b="1" dirty="0" smtClean="0"/>
              <a:t> М.В.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 descr="лого туа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45442"/>
            <a:ext cx="2232249" cy="14711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0400" y="548680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Государственное казенное учреждение Новосибирской области «Территориальное управление автомобильных дорог Новосибирской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indent="457200"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приказом Минтранса Новосибирской области на а/д регионального и межмуниципального значения с 13 апреля по 17 мая 2020 года вводится временное ограничение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транспортных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 нагрузкой на ось более 5 тонн. При этом остаются транспортные коридоры для транзитного транспорта на участках а/д К 17-р «Новосибирск – Кочки – Павлодар» и К-24 «Новосибирск –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Толмачево».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280919" cy="4525963"/>
          </a:xfrm>
        </p:spPr>
      </p:pic>
    </p:spTree>
    <p:extLst>
      <p:ext uri="{BB962C8B-B14F-4D97-AF65-F5344CB8AC3E}">
        <p14:creationId xmlns:p14="http://schemas.microsoft.com/office/powerpoint/2010/main" val="105387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нна\Desktop\фото для доклада\деятельность\DSC_73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0" t="2924" r="41869" b="38424"/>
          <a:stretch/>
        </p:blipFill>
        <p:spPr bwMode="auto">
          <a:xfrm>
            <a:off x="395536" y="404664"/>
            <a:ext cx="4089378" cy="33109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3780887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44 ФЗ заключен государственный контракт на оказание услуг по взвешиванию транспортных средств на трех передвижных пунктах весового контроля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ППВК оснащены всем необходимым оборудованием и инструментами. </a:t>
            </a:r>
            <a:endParaRPr lang="ru-RU" sz="2000" b="1" dirty="0"/>
          </a:p>
        </p:txBody>
      </p:sp>
      <p:pic>
        <p:nvPicPr>
          <p:cNvPr id="15" name="Picture 2" descr="C:\Users\Анна\Desktop\фото для доклада\фото площадок город\IMG_358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23" t="12002" r="11035" b="23011"/>
          <a:stretch/>
        </p:blipFill>
        <p:spPr bwMode="auto">
          <a:xfrm>
            <a:off x="4717142" y="406400"/>
            <a:ext cx="4103329" cy="331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860032" y="382130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проведения взвешивания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участках с наиболее интенсивным движением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тяжеловесов.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782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7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работы ППВК прошлых лет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165414"/>
              </p:ext>
            </p:extLst>
          </p:nvPr>
        </p:nvGraphicFramePr>
        <p:xfrm>
          <a:off x="161008" y="764704"/>
          <a:ext cx="888565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17232"/>
            <a:ext cx="866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три передвижных пункта весового контроля отрабатывали по 12 600 ч/часов. В период паводка дежурство осуществлялось в усиленном режиме – круглосуточно.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9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работы за 2017-2019 по АПВГК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32154"/>
              </p:ext>
            </p:extLst>
          </p:nvPr>
        </p:nvGraphicFramePr>
        <p:xfrm>
          <a:off x="457200" y="1124744"/>
          <a:ext cx="84352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2480" y="6484694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4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11.03.20 г. – информация о фиксации нарушений с АПВГК установленным порядком передается в сетевое хранилище ЦАФАПОДД ГИБДД ГУ МВД России по Новосибирской области по каналам защищенной сети 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Комплексы готовы к работе.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7" y="1628800"/>
            <a:ext cx="84462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90611" y="6488668"/>
            <a:ext cx="29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 l="2600" t="1186" b="1643"/>
          <a:stretch>
            <a:fillRect/>
          </a:stretch>
        </p:blipFill>
        <p:spPr>
          <a:xfrm>
            <a:off x="251520" y="908720"/>
            <a:ext cx="8435280" cy="5877272"/>
          </a:xfrm>
          <a:prstGeom prst="rect">
            <a:avLst/>
          </a:prstGeom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539551" y="188640"/>
            <a:ext cx="806514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размещения АПВГК на региональных и межмуниципальных а/д Новосибирской области в соответствие с Национальным проектом.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3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258</Words>
  <Application>Microsoft Office PowerPoint</Application>
  <PresentationFormat>Экран (4:3)</PresentationFormat>
  <Paragraphs>39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 соответствие с приказом Минтранса Новосибирской области на а/д регионального и межмуниципального значения с 13 апреля по 17 мая 2020 года вводится временное ограничение движения транспортных средств с нагрузкой на ось более 5 тонн. При этом остаются транспортные коридоры для транзитного транспорта на участках а/д К 17-р «Новосибирск – Кочки – Павлодар» и К-24 «Новосибирск – аэр. Толмачево».</vt:lpstr>
      <vt:lpstr>Презентация PowerPoint</vt:lpstr>
      <vt:lpstr>Статистика работы ППВК прошлых лет</vt:lpstr>
      <vt:lpstr>Статистика работы за 2017-2019 по АПВГК</vt:lpstr>
      <vt:lpstr>С 11.03.20 г. – информация о фиксации нарушений с АПВГК установленным порядком передается в сетевое хранилище ЦАФАПОДД ГИБДД ГУ МВД России по Новосибирской области по каналам защищенной сети «VipNet». Комплексы готовы к работе.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Горожанин Игорь Юрьевич</cp:lastModifiedBy>
  <cp:revision>373</cp:revision>
  <cp:lastPrinted>2020-03-14T09:46:00Z</cp:lastPrinted>
  <dcterms:created xsi:type="dcterms:W3CDTF">2016-02-29T08:33:41Z</dcterms:created>
  <dcterms:modified xsi:type="dcterms:W3CDTF">2020-03-24T02:14:18Z</dcterms:modified>
</cp:coreProperties>
</file>