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61" r:id="rId3"/>
    <p:sldId id="357" r:id="rId4"/>
    <p:sldId id="360" r:id="rId5"/>
    <p:sldId id="327" r:id="rId6"/>
    <p:sldId id="333" r:id="rId7"/>
    <p:sldId id="358" r:id="rId8"/>
    <p:sldId id="339" r:id="rId9"/>
    <p:sldId id="341" r:id="rId10"/>
    <p:sldId id="343" r:id="rId11"/>
    <p:sldId id="318" r:id="rId12"/>
    <p:sldId id="336" r:id="rId13"/>
    <p:sldId id="353" r:id="rId14"/>
    <p:sldId id="362" r:id="rId15"/>
    <p:sldId id="354" r:id="rId16"/>
    <p:sldId id="355" r:id="rId17"/>
    <p:sldId id="356" r:id="rId18"/>
    <p:sldId id="359" r:id="rId19"/>
    <p:sldId id="363" r:id="rId20"/>
    <p:sldId id="35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2" d="100"/>
          <a:sy n="62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9м.2018г.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dLbls>
            <c:dLbl>
              <c:idx val="0"/>
              <c:layout>
                <c:manualLayout>
                  <c:x val="2.9143694015996446E-3"/>
                  <c:y val="-4.7843664432112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58063417596226E-2"/>
                  <c:y val="-3.52532264236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14955212797157E-2"/>
                  <c:y val="-4.532557683042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2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237</c:v>
                </c:pt>
                <c:pt idx="1">
                  <c:v>10</c:v>
                </c:pt>
                <c:pt idx="2">
                  <c:v>247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9м.2019г.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dLbl>
              <c:idx val="0"/>
              <c:layout>
                <c:manualLayout>
                  <c:x val="4.3715541023994726E-2"/>
                  <c:y val="-5.539792723718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258356323194766E-2"/>
                  <c:y val="-4.7843664432112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229324614396813E-2"/>
                  <c:y val="-4.532557683042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2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196</c:v>
                </c:pt>
                <c:pt idx="1">
                  <c:v>9</c:v>
                </c:pt>
                <c:pt idx="2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499008"/>
        <c:axId val="161500544"/>
        <c:axId val="0"/>
      </c:bar3DChart>
      <c:catAx>
        <c:axId val="16149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99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500544"/>
        <c:crosses val="autoZero"/>
        <c:auto val="1"/>
        <c:lblAlgn val="ctr"/>
        <c:lblOffset val="100"/>
        <c:noMultiLvlLbl val="0"/>
      </c:catAx>
      <c:valAx>
        <c:axId val="161500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499008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9654328245639464"/>
          <c:y val="0.17839800075934895"/>
          <c:w val="0.59752638642696465"/>
          <c:h val="0.75966724656734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ДТП с участием детей по времени суток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 13 час. до 14 час.</c:v>
                </c:pt>
                <c:pt idx="1">
                  <c:v>c 17 час. до 18 час.</c:v>
                </c:pt>
                <c:pt idx="2">
                  <c:v>с 18 час. до 19 час.</c:v>
                </c:pt>
                <c:pt idx="3">
                  <c:v>с  20 час. до 21 час.</c:v>
                </c:pt>
                <c:pt idx="4">
                  <c:v>с 21 час. до 22 час.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100"/>
        <c:axId val="12063872"/>
        <c:axId val="12065408"/>
      </c:barChart>
      <c:catAx>
        <c:axId val="12063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65408"/>
        <c:crosses val="autoZero"/>
        <c:auto val="1"/>
        <c:lblAlgn val="ctr"/>
        <c:lblOffset val="100"/>
        <c:noMultiLvlLbl val="0"/>
      </c:catAx>
      <c:valAx>
        <c:axId val="1206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6387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97021926087843E-2"/>
          <c:y val="3.4267631711208404E-2"/>
          <c:w val="0.40080311097436588"/>
          <c:h val="0.809578887335216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Привлечено водителей к административной ответственности за нарушение правил перевозки детей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8м.2019г.</c:v>
                </c:pt>
                <c:pt idx="1">
                  <c:v>8м.2018г.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11599</c:v>
                </c:pt>
                <c:pt idx="1">
                  <c:v>11323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989568"/>
        <c:axId val="161527680"/>
      </c:barChart>
      <c:catAx>
        <c:axId val="16098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527680"/>
        <c:crosses val="autoZero"/>
        <c:auto val="1"/>
        <c:lblAlgn val="ctr"/>
        <c:lblOffset val="100"/>
        <c:noMultiLvlLbl val="0"/>
      </c:catAx>
      <c:valAx>
        <c:axId val="161527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98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2BA4-89D2-4459-9C53-407BD3E26449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F626-0D1D-4835-A1CA-C9CBED091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E3DA-D79F-4FC9-971D-328C1A779EAE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98D3-1A25-4C69-9246-06BE58771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3018-14A6-4397-837B-9CA2EF2F9D6C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4760-3EA9-4C83-89B5-EC116257B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F85D-AA29-44B9-8FD0-EAE9D7F7E680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6D7C-2A5E-428F-9C58-3E79FE681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FC02-0265-4431-84F5-A255A852C14E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A0DE-7005-4E2A-ADB2-1B50278FD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A625-40D2-4F45-98A8-EE7FB1A7179C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3EB5-B3B4-4237-89AE-BC1938423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4CF62-B0A1-4D44-96BC-A92496B677E2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1515-63A7-425B-9ECE-3610A227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BB5E-EAB1-4656-87B7-CE531F78FBD7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9B12-2728-4251-BBCD-BAF03C130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3FA3-F009-4834-9B1B-7831AC08DEC0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0A2B-7505-48D5-BC35-982701E5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D8C1-A0DE-4C14-968A-D4785FDD5092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EE5E-DFCE-4DEC-999F-4291EE141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68D4-B701-4342-9294-7820EFFB64A5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2C03-2318-4ED9-903D-B44AEB701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240D15-CD4A-4962-8175-35B730FF58D9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0D800-07A5-4F3C-ABBB-4E736E58E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64" y="4071942"/>
            <a:ext cx="8715436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Начальник УГИБДД ГУ МВД России по Новосибирской 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полковник полиции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МАЕРЧУК  АНДРЕЙ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НИКОЛАЕВИЧ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00042"/>
            <a:ext cx="6572296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 современных подходах во взаимодействии органов Госавтоинспекции и образования по вопросам профилактики детского дорожно-транспортного травматизма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Автомотоцентр</a:t>
            </a:r>
          </a:p>
        </p:txBody>
      </p:sp>
      <p:pic>
        <p:nvPicPr>
          <p:cNvPr id="20484" name="Picture 2" descr="C:\Users\00339\Desktop\Презентация\Автомотоцентр\SzEUy7AuF9U.jpg"/>
          <p:cNvPicPr>
            <a:picLocks noChangeAspect="1" noChangeArrowheads="1"/>
          </p:cNvPicPr>
          <p:nvPr/>
        </p:nvPicPr>
        <p:blipFill>
          <a:blip r:embed="rId3"/>
          <a:srcRect b="5002"/>
          <a:stretch>
            <a:fillRect/>
          </a:stretch>
        </p:blipFill>
        <p:spPr bwMode="auto">
          <a:xfrm>
            <a:off x="785813" y="3714750"/>
            <a:ext cx="36083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00339\Desktop\Презентация\Автомотоцентр\2013 г Новосибирс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928688"/>
            <a:ext cx="36083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00339\Desktop\Презентация\Автомотоцентр\OEkZpHOk1z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35099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C:\Users\00339\Desktop\Презентация\Автомотоцентр\r2_kdMIopv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946150"/>
            <a:ext cx="35226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Медиаматериалы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72008"/>
            <a:ext cx="2714644" cy="155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Users\00339\Desktop\Презентация\Медиаматериалы\DSCF76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714356"/>
            <a:ext cx="38321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42913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786058"/>
            <a:ext cx="2692399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00339\Desktop\Презентация\Безопасный двор\zDGyPa3qo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31838"/>
            <a:ext cx="38576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00339\Desktop\Презентация\Безопасный двор\Безопасный двор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500438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00339\Desktop\Презентация\Безопасный двор\UJ07CC_yu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3" y="3506788"/>
            <a:ext cx="38465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00339\Desktop\Презентация\Безопасный двор\XZI_4TgFrW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720725"/>
            <a:ext cx="38465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Безопасный двор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Областной совет отцов</a:t>
            </a:r>
          </a:p>
        </p:txBody>
      </p:sp>
      <p:pic>
        <p:nvPicPr>
          <p:cNvPr id="23556" name="Picture 2" descr="C:\Users\00339\Desktop\Презентация\Областной совет отцов\6MsbSpUsJ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3651251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00339\Desktop\Презентация\Областной совет отцов\6VjKscqC5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748088"/>
            <a:ext cx="30924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00339\Desktop\Презентация\Областной совет отцов\hCesfNELAw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962025"/>
            <a:ext cx="30924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00339\Desktop\Презентация\Областной совет отцов\hxWWdligT4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643314"/>
            <a:ext cx="3643338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Родительский патруль</a:t>
            </a:r>
          </a:p>
        </p:txBody>
      </p:sp>
      <p:pic>
        <p:nvPicPr>
          <p:cNvPr id="26628" name="Picture 2" descr="C:\Users\00339\Desktop\Презентация\Родительский патруль\img_0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785813"/>
            <a:ext cx="4357688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00339\Desktop\Презентация\Родительский патруль\IMG_0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71875"/>
            <a:ext cx="3641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C:\Users\00339\Desktop\Презентация\Родительский патруль\IMG_09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785813"/>
            <a:ext cx="35845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 descr="C:\Users\00339\Desktop\Презентация\Родительский патруль\IMG_15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571875"/>
            <a:ext cx="36226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Госавтоинспекция в интернете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28688"/>
            <a:ext cx="35004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041400"/>
            <a:ext cx="4286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071813"/>
            <a:ext cx="40767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000375"/>
            <a:ext cx="37719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313" y="4714875"/>
            <a:ext cx="37147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Юный Инспектор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C:\Users\00339\Desktop\Презентация\ЮИД\jKsfWpE9f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928688"/>
            <a:ext cx="33718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00339\Desktop\Презентация\ЮИД\7gsIrxplpC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71875"/>
            <a:ext cx="37496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Users\00339\Desktop\Презентация\ЮИД\8B8RwjaXXD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928688"/>
            <a:ext cx="44259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C:\Users\00339\Desktop\Презентация\ЮИД\cWR8lQYcCs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571875"/>
            <a:ext cx="37909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Лаборатория безопасности</a:t>
            </a:r>
          </a:p>
        </p:txBody>
      </p:sp>
      <p:pic>
        <p:nvPicPr>
          <p:cNvPr id="30724" name="Picture 2" descr="C:\Users\00339\Desktop\Презентация\Лаборатория безопасности\MNc6fcdX9v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85813"/>
            <a:ext cx="35687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00339\Desktop\Презентация\Лаборатория безопасности\NUqNZ4mYgD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71875"/>
            <a:ext cx="35671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C:\Users\00339\Desktop\Презентация\Лаборатория безопасности\sfimvTcbr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714750"/>
            <a:ext cx="35353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 descr="C:\Users\00339\Desktop\Презентация\Лаборатория безопасности\YCN9CDg7Wd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757238"/>
            <a:ext cx="35671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3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35824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2,4%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увеличилось число водителей нарушивших правила перевозки детей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 м.2019г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194" name="Содержимое 3"/>
          <p:cNvGraphicFramePr>
            <a:graphicFrameLocks/>
          </p:cNvGraphicFramePr>
          <p:nvPr/>
        </p:nvGraphicFramePr>
        <p:xfrm>
          <a:off x="0" y="1571625"/>
          <a:ext cx="4714875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5" imgW="4712616" imgH="4645555" progId="Excel.Sheet.8">
                  <p:embed/>
                </p:oleObj>
              </mc:Choice>
              <mc:Fallback>
                <p:oleObj r:id="rId5" imgW="4712616" imgH="4645555" progId="Excel.Sheet.8">
                  <p:embed/>
                  <p:pic>
                    <p:nvPicPr>
                      <p:cNvPr id="0" name="Содержимое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25"/>
                        <a:ext cx="4714875" cy="464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785926"/>
          <a:ext cx="8858250" cy="43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198" name="Picture 6" descr="C:\Users\GIBDD\Desktop\IMG_999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5750" y="2500306"/>
            <a:ext cx="504825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Диаграмма 2"/>
          <p:cNvGraphicFramePr>
            <a:graphicFrameLocks/>
          </p:cNvGraphicFramePr>
          <p:nvPr/>
        </p:nvGraphicFramePr>
        <p:xfrm>
          <a:off x="500034" y="1071546"/>
          <a:ext cx="8101041" cy="4929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Worksheet" r:id="rId5" imgW="8601033" imgH="5343570" progId="Excel.Sheet.8">
                  <p:embed/>
                </p:oleObj>
              </mc:Choice>
              <mc:Fallback>
                <p:oleObj name="Worksheet" r:id="rId5" imgW="8601033" imgH="534357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071546"/>
                        <a:ext cx="8101041" cy="4929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488" y="142852"/>
            <a:ext cx="42883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ДТП с участием детей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75724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СВЕДЕНИЯ о состоянии аварийности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участием несовершеннолетних по итогам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м. 2018/2019 гг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5741"/>
              </p:ext>
            </p:extLst>
          </p:nvPr>
        </p:nvGraphicFramePr>
        <p:xfrm>
          <a:off x="214313" y="1714500"/>
          <a:ext cx="8143875" cy="435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64" y="4071942"/>
            <a:ext cx="8715436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Начальник УГИБДД ГУ МВД России по Новосибирской 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полковник полиции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МАЕРЧУК  АНДРЕЙ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НИКОЛАЕВИЧ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00042"/>
            <a:ext cx="6572296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 современных подходах во взаимодействии органов Госавтоинспекции и образования по вопросам профилактики детского дорожно-транспортного травматизма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3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142852"/>
            <a:ext cx="771530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Виды ДТП с участием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 итогам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 м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2019 г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074" name="Содержимое 3"/>
          <p:cNvGraphicFramePr>
            <a:graphicFrameLocks/>
          </p:cNvGraphicFramePr>
          <p:nvPr/>
        </p:nvGraphicFramePr>
        <p:xfrm>
          <a:off x="142875" y="1219200"/>
          <a:ext cx="874395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Диаграмма" r:id="rId5" imgW="8743933" imgH="4771980" progId="Excel.Sheet.8">
                  <p:embed/>
                </p:oleObj>
              </mc:Choice>
              <mc:Fallback>
                <p:oleObj name="Диаграмма" r:id="rId5" imgW="8743933" imgH="4771980" progId="Excel.Sheet.8">
                  <p:embed/>
                  <p:pic>
                    <p:nvPicPr>
                      <p:cNvPr id="0" name="Содержимое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19200"/>
                        <a:ext cx="8743950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Рисунок 6" descr="пеш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4857750"/>
            <a:ext cx="13620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5" descr="столк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3" y="3786188"/>
            <a:ext cx="1371600" cy="571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3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142852"/>
            <a:ext cx="77153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Дети-пешеходы: </a:t>
            </a:r>
          </a:p>
        </p:txBody>
      </p:sp>
      <p:graphicFrame>
        <p:nvGraphicFramePr>
          <p:cNvPr id="4098" name="Содержимое 3"/>
          <p:cNvGraphicFramePr>
            <a:graphicFrameLocks/>
          </p:cNvGraphicFramePr>
          <p:nvPr/>
        </p:nvGraphicFramePr>
        <p:xfrm>
          <a:off x="0" y="1571625"/>
          <a:ext cx="4714875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5" imgW="4712616" imgH="4645555" progId="Excel.Sheet.8">
                  <p:embed/>
                </p:oleObj>
              </mc:Choice>
              <mc:Fallback>
                <p:oleObj r:id="rId5" imgW="4712616" imgH="4645555" progId="Excel.Sheet.8">
                  <p:embed/>
                  <p:pic>
                    <p:nvPicPr>
                      <p:cNvPr id="0" name="Содержимое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25"/>
                        <a:ext cx="4714875" cy="464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Рисунок 6" descr="пеш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75" y="357188"/>
            <a:ext cx="13620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Текст 15"/>
          <p:cNvSpPr>
            <a:spLocks noGrp="1"/>
          </p:cNvSpPr>
          <p:nvPr>
            <p:ph type="body" idx="1"/>
          </p:nvPr>
        </p:nvSpPr>
        <p:spPr>
          <a:xfrm>
            <a:off x="142875" y="5929313"/>
            <a:ext cx="4040188" cy="639762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Аварийное время</a:t>
            </a:r>
          </a:p>
        </p:txBody>
      </p:sp>
      <p:graphicFrame>
        <p:nvGraphicFramePr>
          <p:cNvPr id="10" name="Содержимое 17"/>
          <p:cNvGraphicFramePr>
            <a:graphicFrameLocks noGrp="1"/>
          </p:cNvGraphicFramePr>
          <p:nvPr>
            <p:ph sz="half" idx="2"/>
          </p:nvPr>
        </p:nvGraphicFramePr>
        <p:xfrm>
          <a:off x="0" y="928688"/>
          <a:ext cx="4497388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714875" y="1214438"/>
            <a:ext cx="4041775" cy="639762"/>
          </a:xfrm>
        </p:spPr>
        <p:txBody>
          <a:bodyPr/>
          <a:lstStyle/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/>
                </a:solidFill>
              </a:rPr>
              <a:t>Аварийный возраст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572000" y="2214563"/>
          <a:ext cx="4041804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902"/>
                <a:gridCol w="2020902"/>
              </a:tblGrid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endParaRPr lang="ru-RU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966" marR="11496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 ДТП</a:t>
                      </a:r>
                      <a:endParaRPr lang="ru-RU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966" marR="114966">
                    <a:noFill/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8 до 9 лет</a:t>
                      </a:r>
                      <a:endParaRPr lang="ru-RU" dirty="0"/>
                    </a:p>
                  </a:txBody>
                  <a:tcPr marL="114966" marR="11496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114966" marR="114966">
                    <a:noFill/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13 до 14 лет</a:t>
                      </a:r>
                      <a:endParaRPr lang="ru-RU" dirty="0"/>
                    </a:p>
                  </a:txBody>
                  <a:tcPr marL="114966" marR="11496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114966" marR="114966">
                    <a:noFill/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6 до 7 лет</a:t>
                      </a:r>
                    </a:p>
                    <a:p>
                      <a:pPr algn="ctr"/>
                      <a:r>
                        <a:rPr lang="ru-RU" dirty="0" smtClean="0"/>
                        <a:t>С 12 до 13 лет</a:t>
                      </a:r>
                      <a:endParaRPr lang="ru-RU" dirty="0"/>
                    </a:p>
                  </a:txBody>
                  <a:tcPr marL="114966" marR="11496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9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14966" marR="114966">
                    <a:noFill/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10 до 11 лет</a:t>
                      </a:r>
                    </a:p>
                    <a:p>
                      <a:pPr algn="ctr"/>
                      <a:r>
                        <a:rPr lang="ru-RU" dirty="0" smtClean="0"/>
                        <a:t>С 11 до 12 лет</a:t>
                      </a:r>
                      <a:endParaRPr lang="ru-RU" dirty="0"/>
                    </a:p>
                  </a:txBody>
                  <a:tcPr marL="114966" marR="11496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8</a:t>
                      </a:r>
                      <a:endParaRPr lang="ru-RU" dirty="0"/>
                    </a:p>
                  </a:txBody>
                  <a:tcPr marL="114966" marR="114966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Диаграмма 4"/>
          <p:cNvGraphicFramePr>
            <a:graphicFrameLocks/>
          </p:cNvGraphicFramePr>
          <p:nvPr/>
        </p:nvGraphicFramePr>
        <p:xfrm>
          <a:off x="647700" y="1857375"/>
          <a:ext cx="750570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5" imgW="7505644" imgH="4200660" progId="Excel.Sheet.8">
                  <p:embed/>
                </p:oleObj>
              </mc:Choice>
              <mc:Fallback>
                <p:oleObj name="Worksheet" r:id="rId5" imgW="7505644" imgH="4200660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857375"/>
                        <a:ext cx="7505700" cy="420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142852"/>
            <a:ext cx="74587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ДТП с участием детей-пассажиров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территории Новосибирской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8 месяцев 2019 го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Надзорная деятельность по контролю за обустройством пешеходных перехо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дов </a:t>
            </a:r>
          </a:p>
        </p:txBody>
      </p:sp>
      <p:pic>
        <p:nvPicPr>
          <p:cNvPr id="10244" name="Picture 2" descr="http://inzhukovskiy.ru/upload/gallery/217/43217_3124363a19e7f6be6c738253cc29766f1a5ec6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8175" y="4000500"/>
            <a:ext cx="2787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www.vguse.ru/upload/kcfinder/images/DSC_0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214438"/>
            <a:ext cx="3881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s://mvd.ru/upload/site1431/document_news/014/449/773/peshekhodnik.jpg"/>
          <p:cNvPicPr>
            <a:picLocks noChangeAspect="1" noChangeArrowheads="1"/>
          </p:cNvPicPr>
          <p:nvPr/>
        </p:nvPicPr>
        <p:blipFill>
          <a:blip r:embed="rId5"/>
          <a:srcRect l="4349" r="10146"/>
          <a:stretch>
            <a:fillRect/>
          </a:stretch>
        </p:blipFill>
        <p:spPr bwMode="auto">
          <a:xfrm>
            <a:off x="357188" y="1227138"/>
            <a:ext cx="389096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64399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Рейды и профилактические мероприятия: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«Ребенок-пассажир»,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Пешеходный переход», «Детское кресло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», «Внимание каникулы» и «Лето 2019»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11" descr="https://static.mvd.ru/upload/site56/document_images/IMG_9986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13" descr="https://static.mvd.ru/upload/site56/document_images/IMG_9986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15" descr="https://static.mvd.ru/upload/site56/document_images/IMG_9986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7" name="Picture 16" descr="C:\Users\GIBDD\Desktop\IMG_9986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929618" cy="44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18" descr="https://static.mvd.ru/upload/site56/document_images/IMG_45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Зеленая волна</a:t>
            </a:r>
          </a:p>
        </p:txBody>
      </p:sp>
      <p:pic>
        <p:nvPicPr>
          <p:cNvPr id="14340" name="Picture 2" descr="C:\Users\00339\Desktop\Аверин\TEMP\Зеленая волна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785813"/>
            <a:ext cx="4022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00339\Desktop\Аверин\TEMP\Зеленая волн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785813"/>
            <a:ext cx="4022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https://sun9-46.userapi.com/c844617/v844617802/1f05d0/oS6N2Lzp6O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71875"/>
            <a:ext cx="40322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https://sun9-14.userapi.com/c844617/v844617802/1f05b4/Kgn5sYqKTW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571875"/>
            <a:ext cx="400843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12958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Автогородок</a:t>
            </a:r>
          </a:p>
        </p:txBody>
      </p:sp>
      <p:pic>
        <p:nvPicPr>
          <p:cNvPr id="18436" name="Picture 2" descr="C:\Users\00339\Desktop\Презентация\Автогородок\KduM7CGfdx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14375"/>
            <a:ext cx="359568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00339\Desktop\Презентация\Автогородок\KPZ7SdicS44.jpg"/>
          <p:cNvPicPr>
            <a:picLocks noChangeAspect="1" noChangeArrowheads="1"/>
          </p:cNvPicPr>
          <p:nvPr/>
        </p:nvPicPr>
        <p:blipFill>
          <a:blip r:embed="rId4"/>
          <a:srcRect t="7947"/>
          <a:stretch>
            <a:fillRect/>
          </a:stretch>
        </p:blipFill>
        <p:spPr bwMode="auto">
          <a:xfrm>
            <a:off x="571500" y="3500438"/>
            <a:ext cx="35956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C:\Users\00339\Desktop\Презентация\Автогородок\wdPzv93e-VA.jpg"/>
          <p:cNvPicPr>
            <a:picLocks noChangeAspect="1" noChangeArrowheads="1"/>
          </p:cNvPicPr>
          <p:nvPr/>
        </p:nvPicPr>
        <p:blipFill>
          <a:blip r:embed="rId5"/>
          <a:srcRect t="10274" b="2396"/>
          <a:stretch>
            <a:fillRect/>
          </a:stretch>
        </p:blipFill>
        <p:spPr bwMode="auto">
          <a:xfrm>
            <a:off x="4786313" y="785813"/>
            <a:ext cx="3708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C:\Users\00339\Desktop\Презентация\Автогородок\_DSC01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3429000"/>
            <a:ext cx="38576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225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Диаграмма</vt:lpstr>
      <vt:lpstr>Лист Microsoft Excel 97-2003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00339</dc:creator>
  <cp:lastModifiedBy>администратор</cp:lastModifiedBy>
  <cp:revision>186</cp:revision>
  <dcterms:created xsi:type="dcterms:W3CDTF">2018-04-13T05:14:22Z</dcterms:created>
  <dcterms:modified xsi:type="dcterms:W3CDTF">2019-10-02T03:27:15Z</dcterms:modified>
</cp:coreProperties>
</file>