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6" r:id="rId5"/>
    <p:sldId id="271" r:id="rId6"/>
    <p:sldId id="280" r:id="rId7"/>
    <p:sldId id="282" r:id="rId8"/>
    <p:sldId id="283" r:id="rId9"/>
    <p:sldId id="292" r:id="rId10"/>
    <p:sldId id="293" r:id="rId11"/>
    <p:sldId id="294" r:id="rId12"/>
    <p:sldId id="295" r:id="rId13"/>
    <p:sldId id="296" r:id="rId14"/>
    <p:sldId id="297" r:id="rId15"/>
    <p:sldId id="272" r:id="rId16"/>
    <p:sldId id="273" r:id="rId17"/>
    <p:sldId id="278" r:id="rId18"/>
    <p:sldId id="279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A98"/>
    <a:srgbClr val="014A99"/>
    <a:srgbClr val="6D6C71"/>
    <a:srgbClr val="C10100"/>
    <a:srgbClr val="D2F6B9"/>
    <a:srgbClr val="9BBB59"/>
    <a:srgbClr val="C0504D"/>
    <a:srgbClr val="000000"/>
    <a:srgbClr val="68676C"/>
    <a:srgbClr val="D9DB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422" autoAdjust="0"/>
  </p:normalViewPr>
  <p:slideViewPr>
    <p:cSldViewPr>
      <p:cViewPr varScale="1">
        <p:scale>
          <a:sx n="84" d="100"/>
          <a:sy n="84" d="100"/>
        </p:scale>
        <p:origin x="-78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Социальный </a:t>
            </a:r>
            <a:r>
              <a:rPr lang="ru-RU" dirty="0" smtClean="0"/>
              <a:t>риск, на 100 тыс. населения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F4-4B28-8C20-372B597ECA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F4-4B28-8C20-372B597ECA6B}"/>
            </c:ext>
          </c:extLst>
        </c:ser>
        <c:dLbls>
          <c:showVal val="1"/>
        </c:dLbls>
        <c:gapWidth val="219"/>
        <c:overlap val="-27"/>
        <c:axId val="142575104"/>
        <c:axId val="142577024"/>
      </c:barChart>
      <c:catAx>
        <c:axId val="1425751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 smtClean="0"/>
                  <a:t>2020</a:t>
                </a:r>
                <a:endParaRPr lang="ru-RU" sz="1600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one"/>
        <c:crossAx val="142577024"/>
        <c:crosses val="autoZero"/>
        <c:auto val="1"/>
        <c:lblAlgn val="ctr"/>
        <c:lblOffset val="100"/>
      </c:catAx>
      <c:valAx>
        <c:axId val="14257702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142575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dLbls/>
        <c:firstSliceAng val="78"/>
        <c:holeSize val="49"/>
      </c:doughnutChart>
      <c:spPr>
        <a:noFill/>
        <a:ln w="25400">
          <a:noFill/>
        </a:ln>
        <a:effectLst/>
      </c:spPr>
    </c:plotArea>
    <c:plotVisOnly val="1"/>
    <c:dispBlanksAs val="zero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6A56B-AB41-4436-93A0-7600BD8F759C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A7E27-1B53-44CF-957A-C3E8570F343E}">
      <dgm:prSet phldrT="[Текст]"/>
      <dgm:spPr/>
      <dgm:t>
        <a:bodyPr/>
        <a:lstStyle/>
        <a:p>
          <a:r>
            <a:rPr lang="ru-RU" strike="sngStrike" baseline="0" dirty="0" smtClean="0">
              <a:solidFill>
                <a:srgbClr val="FF0000"/>
              </a:solidFill>
            </a:rPr>
            <a:t>Федеральный проект «Дорожная сеть»</a:t>
          </a:r>
        </a:p>
        <a:p>
          <a:r>
            <a:rPr lang="ru-RU" b="1" dirty="0" smtClean="0"/>
            <a:t>Федеральный проект «Региональная и местная дорожная сеть»</a:t>
          </a:r>
          <a:endParaRPr lang="ru-RU" b="1" dirty="0"/>
        </a:p>
      </dgm:t>
    </dgm:pt>
    <dgm:pt modelId="{605C3E5C-F2A9-43D9-9A7A-0E398ABB178B}" type="parTrans" cxnId="{764BD933-EA4E-44E7-8498-98DB7D295ED8}">
      <dgm:prSet/>
      <dgm:spPr/>
      <dgm:t>
        <a:bodyPr/>
        <a:lstStyle/>
        <a:p>
          <a:endParaRPr lang="ru-RU"/>
        </a:p>
      </dgm:t>
    </dgm:pt>
    <dgm:pt modelId="{14A68AEB-C26B-426C-A41B-D2EA0038C14F}" type="sibTrans" cxnId="{764BD933-EA4E-44E7-8498-98DB7D295ED8}">
      <dgm:prSet/>
      <dgm:spPr/>
      <dgm:t>
        <a:bodyPr/>
        <a:lstStyle/>
        <a:p>
          <a:endParaRPr lang="ru-RU"/>
        </a:p>
      </dgm:t>
    </dgm:pt>
    <dgm:pt modelId="{640F9C1D-3E8D-4EA9-9C42-F2DAA16055E6}">
      <dgm:prSet phldrT="[Текст]"/>
      <dgm:spPr/>
      <dgm:t>
        <a:bodyPr/>
        <a:lstStyle/>
        <a:p>
          <a:r>
            <a:rPr lang="ru-RU" b="1" dirty="0" smtClean="0"/>
            <a:t>Федеральный проект «Общесистемные меры развития дорожного хозяйства»</a:t>
          </a:r>
          <a:endParaRPr lang="ru-RU" b="1" dirty="0"/>
        </a:p>
      </dgm:t>
    </dgm:pt>
    <dgm:pt modelId="{8257C84C-BFB2-4DFF-AF41-6CA071E98753}" type="parTrans" cxnId="{94500E55-0418-4E6D-89B2-1FEF2F739EBD}">
      <dgm:prSet/>
      <dgm:spPr/>
      <dgm:t>
        <a:bodyPr/>
        <a:lstStyle/>
        <a:p>
          <a:endParaRPr lang="ru-RU"/>
        </a:p>
      </dgm:t>
    </dgm:pt>
    <dgm:pt modelId="{388B4746-00F7-41A1-A1B9-03BDA7918BE0}" type="sibTrans" cxnId="{94500E55-0418-4E6D-89B2-1FEF2F739EBD}">
      <dgm:prSet/>
      <dgm:spPr/>
      <dgm:t>
        <a:bodyPr/>
        <a:lstStyle/>
        <a:p>
          <a:endParaRPr lang="ru-RU"/>
        </a:p>
      </dgm:t>
    </dgm:pt>
    <dgm:pt modelId="{26506107-4DDB-4930-BE59-B8241A37B6BF}">
      <dgm:prSet phldrT="[Текст]"/>
      <dgm:spPr/>
      <dgm:t>
        <a:bodyPr/>
        <a:lstStyle/>
        <a:p>
          <a:r>
            <a:rPr lang="ru-RU" b="1" dirty="0" smtClean="0"/>
            <a:t>Федеральный проект «Безопасность дорожного движения» </a:t>
          </a:r>
          <a:endParaRPr lang="ru-RU" b="1" dirty="0"/>
        </a:p>
      </dgm:t>
    </dgm:pt>
    <dgm:pt modelId="{18D929AE-2492-42D3-A4E7-DABD49F7A385}" type="parTrans" cxnId="{8E660A27-AD35-444A-9C69-CFD4D8535447}">
      <dgm:prSet/>
      <dgm:spPr/>
      <dgm:t>
        <a:bodyPr/>
        <a:lstStyle/>
        <a:p>
          <a:endParaRPr lang="ru-RU"/>
        </a:p>
      </dgm:t>
    </dgm:pt>
    <dgm:pt modelId="{FD1AC790-854E-41FD-AD61-27FF9CE72677}" type="sibTrans" cxnId="{8E660A27-AD35-444A-9C69-CFD4D8535447}">
      <dgm:prSet/>
      <dgm:spPr/>
      <dgm:t>
        <a:bodyPr/>
        <a:lstStyle/>
        <a:p>
          <a:endParaRPr lang="ru-RU"/>
        </a:p>
      </dgm:t>
    </dgm:pt>
    <dgm:pt modelId="{4F709AB6-A18C-4CD8-B0D4-B46B8FFB9707}">
      <dgm:prSet phldrT="[Текст]"/>
      <dgm:spPr/>
      <dgm:t>
        <a:bodyPr/>
        <a:lstStyle/>
        <a:p>
          <a:r>
            <a:rPr lang="ru-RU" b="1" dirty="0" smtClean="0"/>
            <a:t>Федеральный проект «Автомобильные дороги Минобороны России» </a:t>
          </a:r>
          <a:endParaRPr lang="ru-RU" b="1" dirty="0"/>
        </a:p>
      </dgm:t>
    </dgm:pt>
    <dgm:pt modelId="{E85FE2CA-B5C2-4A27-AF73-06DFF32B6EA8}" type="parTrans" cxnId="{5984FBA3-CC9A-4F51-9434-99C26EA23975}">
      <dgm:prSet/>
      <dgm:spPr/>
      <dgm:t>
        <a:bodyPr/>
        <a:lstStyle/>
        <a:p>
          <a:endParaRPr lang="ru-RU"/>
        </a:p>
      </dgm:t>
    </dgm:pt>
    <dgm:pt modelId="{BBF31661-B693-451A-8210-53F81942A794}" type="sibTrans" cxnId="{5984FBA3-CC9A-4F51-9434-99C26EA23975}">
      <dgm:prSet/>
      <dgm:spPr/>
      <dgm:t>
        <a:bodyPr/>
        <a:lstStyle/>
        <a:p>
          <a:endParaRPr lang="ru-RU"/>
        </a:p>
      </dgm:t>
    </dgm:pt>
    <dgm:pt modelId="{E26CD7D3-4EB2-4B43-B80C-4DCF84CB76C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Федеральный проект «Модернизация пассажирского транспорта в городских агломерациях» </a:t>
          </a:r>
          <a:endParaRPr lang="ru-RU" b="1" dirty="0"/>
        </a:p>
      </dgm:t>
    </dgm:pt>
    <dgm:pt modelId="{A84D3A1F-A1C6-44A6-AE8A-C5D83C22AAAE}" type="parTrans" cxnId="{7765718B-0DA6-4509-AFB4-AE07A7B8AF3B}">
      <dgm:prSet/>
      <dgm:spPr/>
      <dgm:t>
        <a:bodyPr/>
        <a:lstStyle/>
        <a:p>
          <a:endParaRPr lang="ru-RU"/>
        </a:p>
      </dgm:t>
    </dgm:pt>
    <dgm:pt modelId="{22874725-ED4E-46D0-AF74-205ECBEC6EAD}" type="sibTrans" cxnId="{7765718B-0DA6-4509-AFB4-AE07A7B8AF3B}">
      <dgm:prSet/>
      <dgm:spPr/>
      <dgm:t>
        <a:bodyPr/>
        <a:lstStyle/>
        <a:p>
          <a:endParaRPr lang="ru-RU"/>
        </a:p>
      </dgm:t>
    </dgm:pt>
    <dgm:pt modelId="{D1992C8F-7C47-4FCE-ABFE-7166038B926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Федеральный проект «Развитие федеральной магистральной сети»</a:t>
          </a:r>
          <a:endParaRPr lang="ru-RU" b="1" dirty="0"/>
        </a:p>
      </dgm:t>
    </dgm:pt>
    <dgm:pt modelId="{43FAF66D-2391-4325-B5E9-209BA8C662AE}" type="parTrans" cxnId="{5D022C14-4409-4BE3-9198-2E624F03AF9E}">
      <dgm:prSet/>
      <dgm:spPr/>
      <dgm:t>
        <a:bodyPr/>
        <a:lstStyle/>
        <a:p>
          <a:endParaRPr lang="ru-RU"/>
        </a:p>
      </dgm:t>
    </dgm:pt>
    <dgm:pt modelId="{B67D72EC-28F1-47C8-B775-B11095BEF91A}" type="sibTrans" cxnId="{5D022C14-4409-4BE3-9198-2E624F03AF9E}">
      <dgm:prSet/>
      <dgm:spPr/>
      <dgm:t>
        <a:bodyPr/>
        <a:lstStyle/>
        <a:p>
          <a:endParaRPr lang="ru-RU"/>
        </a:p>
      </dgm:t>
    </dgm:pt>
    <dgm:pt modelId="{CBE6CFD6-ED91-45AD-B15C-7D6383974824}" type="pres">
      <dgm:prSet presAssocID="{CEE6A56B-AB41-4436-93A0-7600BD8F75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9154D-9D7D-42C7-B212-9FEC3E57D9C2}" type="pres">
      <dgm:prSet presAssocID="{AFDA7E27-1B53-44CF-957A-C3E8570F343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F78EA-F96C-46D4-85B2-550289F0F092}" type="pres">
      <dgm:prSet presAssocID="{14A68AEB-C26B-426C-A41B-D2EA0038C14F}" presName="sibTrans" presStyleCnt="0"/>
      <dgm:spPr/>
    </dgm:pt>
    <dgm:pt modelId="{09EC2F2B-6A80-4C8A-BB7C-52635E67A417}" type="pres">
      <dgm:prSet presAssocID="{640F9C1D-3E8D-4EA9-9C42-F2DAA16055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D3126-BF37-4631-9849-C10F62CE3007}" type="pres">
      <dgm:prSet presAssocID="{388B4746-00F7-41A1-A1B9-03BDA7918BE0}" presName="sibTrans" presStyleCnt="0"/>
      <dgm:spPr/>
    </dgm:pt>
    <dgm:pt modelId="{DD1BEA8F-2587-44D4-AFA3-E3993ABAAF83}" type="pres">
      <dgm:prSet presAssocID="{26506107-4DDB-4930-BE59-B8241A37B6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9AA1E-BF69-4AAF-83A7-B1A3E6B8835C}" type="pres">
      <dgm:prSet presAssocID="{FD1AC790-854E-41FD-AD61-27FF9CE72677}" presName="sibTrans" presStyleCnt="0"/>
      <dgm:spPr/>
    </dgm:pt>
    <dgm:pt modelId="{2AF7DD96-D331-47A0-AE07-AB6083FBAFE9}" type="pres">
      <dgm:prSet presAssocID="{4F709AB6-A18C-4CD8-B0D4-B46B8FFB97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76696-4598-487E-8A2F-7BCF9414C7B1}" type="pres">
      <dgm:prSet presAssocID="{BBF31661-B693-451A-8210-53F81942A794}" presName="sibTrans" presStyleCnt="0"/>
      <dgm:spPr/>
    </dgm:pt>
    <dgm:pt modelId="{AD5F2646-9A0F-4B58-979D-126E20D31B9F}" type="pres">
      <dgm:prSet presAssocID="{E26CD7D3-4EB2-4B43-B80C-4DCF84CB76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EFF84-41BB-4640-B045-329E4FE9F714}" type="pres">
      <dgm:prSet presAssocID="{22874725-ED4E-46D0-AF74-205ECBEC6EAD}" presName="sibTrans" presStyleCnt="0"/>
      <dgm:spPr/>
    </dgm:pt>
    <dgm:pt modelId="{26C56CBC-C69E-48D8-8EB4-6FF8C52E1797}" type="pres">
      <dgm:prSet presAssocID="{D1992C8F-7C47-4FCE-ABFE-7166038B92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BD933-EA4E-44E7-8498-98DB7D295ED8}" srcId="{CEE6A56B-AB41-4436-93A0-7600BD8F759C}" destId="{AFDA7E27-1B53-44CF-957A-C3E8570F343E}" srcOrd="0" destOrd="0" parTransId="{605C3E5C-F2A9-43D9-9A7A-0E398ABB178B}" sibTransId="{14A68AEB-C26B-426C-A41B-D2EA0038C14F}"/>
    <dgm:cxn modelId="{A2AAEDE9-6012-4466-A35B-3CE3EEB185ED}" type="presOf" srcId="{D1992C8F-7C47-4FCE-ABFE-7166038B926D}" destId="{26C56CBC-C69E-48D8-8EB4-6FF8C52E1797}" srcOrd="0" destOrd="0" presId="urn:microsoft.com/office/officeart/2005/8/layout/default#3"/>
    <dgm:cxn modelId="{94500E55-0418-4E6D-89B2-1FEF2F739EBD}" srcId="{CEE6A56B-AB41-4436-93A0-7600BD8F759C}" destId="{640F9C1D-3E8D-4EA9-9C42-F2DAA16055E6}" srcOrd="1" destOrd="0" parTransId="{8257C84C-BFB2-4DFF-AF41-6CA071E98753}" sibTransId="{388B4746-00F7-41A1-A1B9-03BDA7918BE0}"/>
    <dgm:cxn modelId="{5D022C14-4409-4BE3-9198-2E624F03AF9E}" srcId="{CEE6A56B-AB41-4436-93A0-7600BD8F759C}" destId="{D1992C8F-7C47-4FCE-ABFE-7166038B926D}" srcOrd="5" destOrd="0" parTransId="{43FAF66D-2391-4325-B5E9-209BA8C662AE}" sibTransId="{B67D72EC-28F1-47C8-B775-B11095BEF91A}"/>
    <dgm:cxn modelId="{927DCE0D-D4C5-4822-90D9-8ECC9622B27D}" type="presOf" srcId="{640F9C1D-3E8D-4EA9-9C42-F2DAA16055E6}" destId="{09EC2F2B-6A80-4C8A-BB7C-52635E67A417}" srcOrd="0" destOrd="0" presId="urn:microsoft.com/office/officeart/2005/8/layout/default#3"/>
    <dgm:cxn modelId="{8E660A27-AD35-444A-9C69-CFD4D8535447}" srcId="{CEE6A56B-AB41-4436-93A0-7600BD8F759C}" destId="{26506107-4DDB-4930-BE59-B8241A37B6BF}" srcOrd="2" destOrd="0" parTransId="{18D929AE-2492-42D3-A4E7-DABD49F7A385}" sibTransId="{FD1AC790-854E-41FD-AD61-27FF9CE72677}"/>
    <dgm:cxn modelId="{0A8DB2B7-364A-4EEC-9B04-A92A626D947E}" type="presOf" srcId="{AFDA7E27-1B53-44CF-957A-C3E8570F343E}" destId="{A5A9154D-9D7D-42C7-B212-9FEC3E57D9C2}" srcOrd="0" destOrd="0" presId="urn:microsoft.com/office/officeart/2005/8/layout/default#3"/>
    <dgm:cxn modelId="{DA33A57A-A54E-4EF1-B29F-4D30968DCA0A}" type="presOf" srcId="{4F709AB6-A18C-4CD8-B0D4-B46B8FFB9707}" destId="{2AF7DD96-D331-47A0-AE07-AB6083FBAFE9}" srcOrd="0" destOrd="0" presId="urn:microsoft.com/office/officeart/2005/8/layout/default#3"/>
    <dgm:cxn modelId="{7765718B-0DA6-4509-AFB4-AE07A7B8AF3B}" srcId="{CEE6A56B-AB41-4436-93A0-7600BD8F759C}" destId="{E26CD7D3-4EB2-4B43-B80C-4DCF84CB76C6}" srcOrd="4" destOrd="0" parTransId="{A84D3A1F-A1C6-44A6-AE8A-C5D83C22AAAE}" sibTransId="{22874725-ED4E-46D0-AF74-205ECBEC6EAD}"/>
    <dgm:cxn modelId="{38D0D424-E656-46AA-9AB3-326319801BC1}" type="presOf" srcId="{CEE6A56B-AB41-4436-93A0-7600BD8F759C}" destId="{CBE6CFD6-ED91-45AD-B15C-7D6383974824}" srcOrd="0" destOrd="0" presId="urn:microsoft.com/office/officeart/2005/8/layout/default#3"/>
    <dgm:cxn modelId="{80D6F1D3-D709-4A1E-BE5A-F704D5EA766B}" type="presOf" srcId="{26506107-4DDB-4930-BE59-B8241A37B6BF}" destId="{DD1BEA8F-2587-44D4-AFA3-E3993ABAAF83}" srcOrd="0" destOrd="0" presId="urn:microsoft.com/office/officeart/2005/8/layout/default#3"/>
    <dgm:cxn modelId="{5984FBA3-CC9A-4F51-9434-99C26EA23975}" srcId="{CEE6A56B-AB41-4436-93A0-7600BD8F759C}" destId="{4F709AB6-A18C-4CD8-B0D4-B46B8FFB9707}" srcOrd="3" destOrd="0" parTransId="{E85FE2CA-B5C2-4A27-AF73-06DFF32B6EA8}" sibTransId="{BBF31661-B693-451A-8210-53F81942A794}"/>
    <dgm:cxn modelId="{782F4612-CDF8-44B0-8AEE-63C96A3220F3}" type="presOf" srcId="{E26CD7D3-4EB2-4B43-B80C-4DCF84CB76C6}" destId="{AD5F2646-9A0F-4B58-979D-126E20D31B9F}" srcOrd="0" destOrd="0" presId="urn:microsoft.com/office/officeart/2005/8/layout/default#3"/>
    <dgm:cxn modelId="{C7F8DCC4-3EEE-43AD-A060-B7DA9D1E2A23}" type="presParOf" srcId="{CBE6CFD6-ED91-45AD-B15C-7D6383974824}" destId="{A5A9154D-9D7D-42C7-B212-9FEC3E57D9C2}" srcOrd="0" destOrd="0" presId="urn:microsoft.com/office/officeart/2005/8/layout/default#3"/>
    <dgm:cxn modelId="{877F82AC-4D6D-409B-B736-92AA5372E585}" type="presParOf" srcId="{CBE6CFD6-ED91-45AD-B15C-7D6383974824}" destId="{6EFF78EA-F96C-46D4-85B2-550289F0F092}" srcOrd="1" destOrd="0" presId="urn:microsoft.com/office/officeart/2005/8/layout/default#3"/>
    <dgm:cxn modelId="{3EBBD6A5-D88B-4781-BE99-9D31C5B11924}" type="presParOf" srcId="{CBE6CFD6-ED91-45AD-B15C-7D6383974824}" destId="{09EC2F2B-6A80-4C8A-BB7C-52635E67A417}" srcOrd="2" destOrd="0" presId="urn:microsoft.com/office/officeart/2005/8/layout/default#3"/>
    <dgm:cxn modelId="{A797015A-6658-41AE-979A-EE69F5AAA6F4}" type="presParOf" srcId="{CBE6CFD6-ED91-45AD-B15C-7D6383974824}" destId="{DE5D3126-BF37-4631-9849-C10F62CE3007}" srcOrd="3" destOrd="0" presId="urn:microsoft.com/office/officeart/2005/8/layout/default#3"/>
    <dgm:cxn modelId="{676843DD-2E36-4C8B-98A9-3FCC0DE7AB8C}" type="presParOf" srcId="{CBE6CFD6-ED91-45AD-B15C-7D6383974824}" destId="{DD1BEA8F-2587-44D4-AFA3-E3993ABAAF83}" srcOrd="4" destOrd="0" presId="urn:microsoft.com/office/officeart/2005/8/layout/default#3"/>
    <dgm:cxn modelId="{1588DBC2-7CBC-485F-BB3C-1E561EE94178}" type="presParOf" srcId="{CBE6CFD6-ED91-45AD-B15C-7D6383974824}" destId="{2E69AA1E-BF69-4AAF-83A7-B1A3E6B8835C}" srcOrd="5" destOrd="0" presId="urn:microsoft.com/office/officeart/2005/8/layout/default#3"/>
    <dgm:cxn modelId="{815FC13C-D963-47B6-A9A0-E26ECA971AF2}" type="presParOf" srcId="{CBE6CFD6-ED91-45AD-B15C-7D6383974824}" destId="{2AF7DD96-D331-47A0-AE07-AB6083FBAFE9}" srcOrd="6" destOrd="0" presId="urn:microsoft.com/office/officeart/2005/8/layout/default#3"/>
    <dgm:cxn modelId="{44B45394-6476-4EF0-9E2E-694615385B50}" type="presParOf" srcId="{CBE6CFD6-ED91-45AD-B15C-7D6383974824}" destId="{FC476696-4598-487E-8A2F-7BCF9414C7B1}" srcOrd="7" destOrd="0" presId="urn:microsoft.com/office/officeart/2005/8/layout/default#3"/>
    <dgm:cxn modelId="{4708DEC4-5F41-48DA-A1A1-337A13BC3F06}" type="presParOf" srcId="{CBE6CFD6-ED91-45AD-B15C-7D6383974824}" destId="{AD5F2646-9A0F-4B58-979D-126E20D31B9F}" srcOrd="8" destOrd="0" presId="urn:microsoft.com/office/officeart/2005/8/layout/default#3"/>
    <dgm:cxn modelId="{D6854562-F57F-4EBA-9DA7-333D3F2A858E}" type="presParOf" srcId="{CBE6CFD6-ED91-45AD-B15C-7D6383974824}" destId="{659EFF84-41BB-4640-B045-329E4FE9F714}" srcOrd="9" destOrd="0" presId="urn:microsoft.com/office/officeart/2005/8/layout/default#3"/>
    <dgm:cxn modelId="{B22FDBCC-F534-41F6-8C67-0F825A899725}" type="presParOf" srcId="{CBE6CFD6-ED91-45AD-B15C-7D6383974824}" destId="{26C56CBC-C69E-48D8-8EB4-6FF8C52E1797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9154D-9D7D-42C7-B212-9FEC3E57D9C2}">
      <dsp:nvSpPr>
        <dsp:cNvPr id="0" name=""/>
        <dsp:cNvSpPr/>
      </dsp:nvSpPr>
      <dsp:spPr>
        <a:xfrm>
          <a:off x="0" y="447386"/>
          <a:ext cx="1665184" cy="999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strike="sngStrike" kern="1200" baseline="0" dirty="0" smtClean="0">
              <a:solidFill>
                <a:srgbClr val="FF0000"/>
              </a:solidFill>
            </a:rPr>
            <a:t>Федеральный проект «Дорожная сеть»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Федеральный проект «Региональная и местная дорожная сеть»</a:t>
          </a:r>
          <a:endParaRPr lang="ru-RU" sz="1100" b="1" kern="1200" dirty="0"/>
        </a:p>
      </dsp:txBody>
      <dsp:txXfrm>
        <a:off x="0" y="447386"/>
        <a:ext cx="1665184" cy="999111"/>
      </dsp:txXfrm>
    </dsp:sp>
    <dsp:sp modelId="{09EC2F2B-6A80-4C8A-BB7C-52635E67A417}">
      <dsp:nvSpPr>
        <dsp:cNvPr id="0" name=""/>
        <dsp:cNvSpPr/>
      </dsp:nvSpPr>
      <dsp:spPr>
        <a:xfrm>
          <a:off x="1831703" y="447386"/>
          <a:ext cx="1665184" cy="999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Федеральный проект «Общесистемные меры развития дорожного хозяйства»</a:t>
          </a:r>
          <a:endParaRPr lang="ru-RU" sz="1100" b="1" kern="1200" dirty="0"/>
        </a:p>
      </dsp:txBody>
      <dsp:txXfrm>
        <a:off x="1831703" y="447386"/>
        <a:ext cx="1665184" cy="999111"/>
      </dsp:txXfrm>
    </dsp:sp>
    <dsp:sp modelId="{DD1BEA8F-2587-44D4-AFA3-E3993ABAAF83}">
      <dsp:nvSpPr>
        <dsp:cNvPr id="0" name=""/>
        <dsp:cNvSpPr/>
      </dsp:nvSpPr>
      <dsp:spPr>
        <a:xfrm>
          <a:off x="3663406" y="447386"/>
          <a:ext cx="1665184" cy="999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Федеральный проект «Безопасность дорожного движения» </a:t>
          </a:r>
          <a:endParaRPr lang="ru-RU" sz="1100" b="1" kern="1200" dirty="0"/>
        </a:p>
      </dsp:txBody>
      <dsp:txXfrm>
        <a:off x="3663406" y="447386"/>
        <a:ext cx="1665184" cy="999111"/>
      </dsp:txXfrm>
    </dsp:sp>
    <dsp:sp modelId="{2AF7DD96-D331-47A0-AE07-AB6083FBAFE9}">
      <dsp:nvSpPr>
        <dsp:cNvPr id="0" name=""/>
        <dsp:cNvSpPr/>
      </dsp:nvSpPr>
      <dsp:spPr>
        <a:xfrm>
          <a:off x="0" y="1613015"/>
          <a:ext cx="1665184" cy="999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Федеральный проект «Автомобильные дороги Минобороны России» </a:t>
          </a:r>
          <a:endParaRPr lang="ru-RU" sz="1100" b="1" kern="1200" dirty="0"/>
        </a:p>
      </dsp:txBody>
      <dsp:txXfrm>
        <a:off x="0" y="1613015"/>
        <a:ext cx="1665184" cy="999111"/>
      </dsp:txXfrm>
    </dsp:sp>
    <dsp:sp modelId="{AD5F2646-9A0F-4B58-979D-126E20D31B9F}">
      <dsp:nvSpPr>
        <dsp:cNvPr id="0" name=""/>
        <dsp:cNvSpPr/>
      </dsp:nvSpPr>
      <dsp:spPr>
        <a:xfrm>
          <a:off x="1831703" y="1613015"/>
          <a:ext cx="1665184" cy="9991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Федеральный проект «Модернизация пассажирского транспорта в городских агломерациях» </a:t>
          </a:r>
          <a:endParaRPr lang="ru-RU" sz="1100" b="1" kern="1200" dirty="0"/>
        </a:p>
      </dsp:txBody>
      <dsp:txXfrm>
        <a:off x="1831703" y="1613015"/>
        <a:ext cx="1665184" cy="999111"/>
      </dsp:txXfrm>
    </dsp:sp>
    <dsp:sp modelId="{26C56CBC-C69E-48D8-8EB4-6FF8C52E1797}">
      <dsp:nvSpPr>
        <dsp:cNvPr id="0" name=""/>
        <dsp:cNvSpPr/>
      </dsp:nvSpPr>
      <dsp:spPr>
        <a:xfrm>
          <a:off x="3663406" y="1613015"/>
          <a:ext cx="1665184" cy="9991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Федеральный проект «Развитие федеральной магистральной сети»</a:t>
          </a:r>
          <a:endParaRPr lang="ru-RU" sz="1100" b="1" kern="1200" dirty="0"/>
        </a:p>
      </dsp:txBody>
      <dsp:txXfrm>
        <a:off x="3663406" y="1613015"/>
        <a:ext cx="1665184" cy="999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0.39508</cdr:y>
    </cdr:from>
    <cdr:to>
      <cdr:x>1</cdr:x>
      <cdr:y>1</cdr:y>
    </cdr:to>
    <cdr:pic>
      <cdr:nvPicPr>
        <cdr:cNvPr id="2" name="Picture 2" descr="ÐÐ¡Ð¢Ð¡Â» â Ð·Ð°Ð¿ÑÐ°ÑÑÐ¸, ÑÑÑÐ¾Ð¸ÑÐµÐ»ÑÐ½Ð°Ñ Ð¸ Ð´Ð¾ÑÐ¾Ð¶Ð½Ð°Ñ ÑÐ¿ÐµÑÑÐµÑÐ½Ð¸ÐºÐ° Ð² ÐÐ¾ÑÐºÐ²Ðµ Ð¸ ÑÐµÐ³Ð¸Ð¾Ð½Ð°Ñ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 xmlns="">
                <a14:imgLayer r:embed="rId2">
                  <a14:imgEffect>
                    <a14:backgroundRemoval t="0" b="100000" l="4778" r="96556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015243"/>
          <a:ext cx="3207658" cy="155444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35A4-4013-4408-9297-AD41D04A0777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62571-E876-4938-A2D6-2FC8C80DD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01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79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50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885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758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089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52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92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8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2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76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75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01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60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057F-3768-40AB-92E8-5F84C77898F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6012160" y="1707654"/>
            <a:ext cx="3131840" cy="1800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7194"/>
            <a:ext cx="2160240" cy="49851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Минтранс Новосибирской области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65186"/>
            <a:ext cx="586155" cy="710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07654"/>
            <a:ext cx="6012160" cy="18002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51670"/>
            <a:ext cx="4248472" cy="1405979"/>
          </a:xfrm>
        </p:spPr>
        <p:txBody>
          <a:bodyPr anchor="t" anchorCtr="0">
            <a:normAutofit fontScale="90000"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Об итогах реализации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национального </a:t>
            </a:r>
            <a:r>
              <a:rPr lang="ru-RU" sz="2000" b="1" dirty="0">
                <a:solidFill>
                  <a:schemeClr val="bg1"/>
                </a:solidFill>
              </a:rPr>
              <a:t>проекта «Безопасные и качественные автомобильные дороги»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Новосибирской области в 2020 </a:t>
            </a:r>
            <a:r>
              <a:rPr lang="ru-RU" sz="2000" b="1" dirty="0" smtClean="0">
                <a:solidFill>
                  <a:schemeClr val="bg1"/>
                </a:solidFill>
              </a:rPr>
              <a:t>году и планах на 2021-2024 годы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464" y="3830510"/>
            <a:ext cx="1921232" cy="1030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312"/>
    </mc:Choice>
    <mc:Fallback>
      <p:transition advTm="53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49" y="2029195"/>
            <a:ext cx="4728539" cy="2651349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6264696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РЕГИОНАЛЬНЫЙ ПРОЕКТ «БЕЗОПАСНОСТЬ ДОРОЖНОГО ДВИЖЕНИЯ (НСО)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2786" y="832009"/>
            <a:ext cx="7404830" cy="10772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Для </a:t>
            </a:r>
            <a:r>
              <a:rPr lang="ru-RU" sz="1600" dirty="0">
                <a:ea typeface="Times New Roman" panose="02020603050405020304" pitchFamily="18" charset="0"/>
              </a:rPr>
              <a:t>достижения показателей социального риска министерством совместно с другими исполнительными органами государственной власти проводятся различные информационно-профилактические мероприятия </a:t>
            </a: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использованием средств массовой информации и сети «Интернет».</a:t>
            </a:r>
            <a:endParaRPr lang="ru-RU" sz="1600" b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5201" y="2029195"/>
            <a:ext cx="3989601" cy="26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1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33"/>
    </mc:Choice>
    <mc:Fallback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6264696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РЕГИОНАЛЬНЫЙ ПРОЕКТ «БЕЗОПАСНОСТЬ ДОРОЖНОГО ДВИЖЕНИЯ (НСО)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95536" y="627534"/>
            <a:ext cx="34563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9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тематических кампаний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социальной рекламы с использованием различных видов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коммуникаций: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наружной рекламы,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рекламы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СМИ,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изготовление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видео и </a:t>
            </a:r>
            <a:r>
              <a:rPr lang="ru-RU" sz="16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аудироликов</a:t>
            </a:r>
            <a:endParaRPr lang="ru-RU" sz="1600" b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Кампания призвана изменить поведение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водителей и пешеходов, поступательно повышая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информированность населения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региона в области дорожной безопасности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7444" y="771550"/>
            <a:ext cx="2885734" cy="144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7445" y="2395150"/>
            <a:ext cx="2885734" cy="1441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771550"/>
            <a:ext cx="2045867" cy="30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1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33"/>
    </mc:Choice>
    <mc:Fallback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6264696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РЕГИОНАЛЬНЫЙ ПРОЕКТ «БЕЗОПАСНОСТЬ ДОРОЖНОГО ДВИЖЕНИЯ (НСО)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95537" y="555526"/>
            <a:ext cx="28803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Месячник </a:t>
            </a:r>
            <a:r>
              <a:rPr 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безопасности»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</a:t>
            </a: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зучение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безопасного маршрута в школу 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«Дом-школа-дом</a:t>
            </a:r>
            <a:r>
              <a:rPr 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»</a:t>
            </a:r>
            <a:endParaRPr lang="ru-RU" sz="1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плакаты 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по БДД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с целью привития детям навыков безопасного поведения на </a:t>
            </a: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дорогах</a:t>
            </a:r>
            <a:endParaRPr lang="ru-RU" sz="1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ea typeface="Times New Roman" panose="02020603050405020304" pitchFamily="18" charset="0"/>
              </a:rPr>
              <a:t>Более</a:t>
            </a:r>
            <a:r>
              <a:rPr 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38000</a:t>
            </a: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детей приняло участие в </a:t>
            </a:r>
            <a:r>
              <a:rPr 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Олимпиаде «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Безопасные дороги» </a:t>
            </a: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образовательной платформе УЧИ.РУ </a:t>
            </a:r>
            <a:endParaRPr lang="ru-RU" sz="1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Организовано 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156 пресс-конференций и круглых столов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400" b="1" dirty="0">
                <a:ea typeface="Times New Roman" panose="02020603050405020304" pitchFamily="18" charset="0"/>
              </a:rPr>
              <a:t>14 из которых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 участием родительской общественности проведены в </a:t>
            </a: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Онлайн-режиме</a:t>
            </a:r>
            <a:endParaRPr lang="ru-RU" sz="1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2663" y="577001"/>
            <a:ext cx="5570715" cy="39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73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33"/>
    </mc:Choice>
    <mc:Fallback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6264696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ВЛИЯНИЕ КОРОНАВИРУСНОЙ ИНФЕКЦИИ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95536" y="555526"/>
            <a:ext cx="8064896" cy="1476238"/>
          </a:xfrm>
          <a:prstGeom prst="rect">
            <a:avLst/>
          </a:prstGeom>
        </p:spPr>
        <p:txBody>
          <a:bodyPr wrap="square" numCol="2" spcCol="54000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ea typeface="Times New Roman" panose="02020603050405020304" pitchFamily="18" charset="0"/>
              </a:rPr>
              <a:t>Региональным проектом в 2020 году предусматривалась проведение массовых мероприятий, профилактических акций и семинаров, направленных на повышение уровня БДД среди подростков и </a:t>
            </a:r>
            <a:r>
              <a:rPr lang="ru-RU" sz="1400" dirty="0" smtClean="0">
                <a:ea typeface="Times New Roman" panose="02020603050405020304" pitchFamily="18" charset="0"/>
              </a:rPr>
              <a:t>молодежи.</a:t>
            </a:r>
          </a:p>
          <a:p>
            <a:pPr>
              <a:spcAft>
                <a:spcPts val="600"/>
              </a:spcAft>
            </a:pPr>
            <a:endParaRPr lang="ru-RU" sz="1400" dirty="0" smtClean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Однако, </a:t>
            </a:r>
            <a:r>
              <a:rPr lang="ru-RU" sz="1400" dirty="0">
                <a:ea typeface="Times New Roman" panose="02020603050405020304" pitchFamily="18" charset="0"/>
              </a:rPr>
              <a:t>большинство образовательных и просветительских мероприятий 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 связи с введением режима повышенной готовности для предотвращения распространения новой </a:t>
            </a:r>
            <a:r>
              <a:rPr lang="ru-RU" sz="14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коронавирусной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 инфекции </a:t>
            </a:r>
            <a:r>
              <a:rPr lang="ru-RU" sz="1400" dirty="0">
                <a:ea typeface="Times New Roman" panose="02020603050405020304" pitchFamily="18" charset="0"/>
              </a:rPr>
              <a:t>были перенесены на 2021 год.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243304"/>
            <a:ext cx="3528392" cy="21323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670507" y="3309500"/>
            <a:ext cx="1944216" cy="601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solidFill>
                  <a:srgbClr val="C00000"/>
                </a:solidFill>
              </a:rPr>
              <a:t>2021 год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403648" y="3494068"/>
            <a:ext cx="3986819" cy="30066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14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33"/>
    </mc:Choice>
    <mc:Fallback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6264696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УРОВЕНЬ СОЦИАЛЬНОГО РИСКА 2020 Г.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46035" y="1517930"/>
            <a:ext cx="3962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Наибольшее </a:t>
            </a:r>
            <a:r>
              <a:rPr lang="ru-RU" sz="1600" dirty="0">
                <a:ea typeface="Times New Roman" panose="02020603050405020304" pitchFamily="18" charset="0"/>
              </a:rPr>
              <a:t>негативное влияние </a:t>
            </a:r>
            <a:r>
              <a:rPr lang="ru-RU" sz="1600" dirty="0" smtClean="0">
                <a:ea typeface="Times New Roman" panose="02020603050405020304" pitchFamily="18" charset="0"/>
              </a:rPr>
              <a:t>на социальный риск </a:t>
            </a:r>
            <a:r>
              <a:rPr lang="ru-RU" sz="1600" dirty="0">
                <a:ea typeface="Times New Roman" panose="02020603050405020304" pitchFamily="18" charset="0"/>
              </a:rPr>
              <a:t>оказывает дорожно-транспортная обстановка, складывающаяся в текущем году на территории </a:t>
            </a:r>
            <a:r>
              <a:rPr lang="ru-RU" sz="1600" b="1" dirty="0">
                <a:ea typeface="Times New Roman" panose="02020603050405020304" pitchFamily="18" charset="0"/>
              </a:rPr>
              <a:t>21</a:t>
            </a:r>
            <a:r>
              <a:rPr lang="ru-RU" sz="1600" dirty="0">
                <a:ea typeface="Times New Roman" panose="02020603050405020304" pitchFamily="18" charset="0"/>
              </a:rPr>
              <a:t> муниципального образования области, в которых уже по итогам 11 месяцев 2020 года отмечается превышение уровня социального риска над прогнозными значениями на 2020 год.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766662341"/>
              </p:ext>
            </p:extLst>
          </p:nvPr>
        </p:nvGraphicFramePr>
        <p:xfrm>
          <a:off x="0" y="771550"/>
          <a:ext cx="4497462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2160240" y="1923678"/>
            <a:ext cx="1349691" cy="7651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bg1"/>
                </a:solidFill>
              </a:rPr>
              <a:t>283</a:t>
            </a:r>
          </a:p>
          <a:p>
            <a:r>
              <a:rPr lang="ru-RU" altLang="ru-RU" sz="1500" b="1" dirty="0" smtClean="0">
                <a:solidFill>
                  <a:schemeClr val="bg1"/>
                </a:solidFill>
              </a:rPr>
              <a:t>погибших</a:t>
            </a:r>
            <a:endParaRPr lang="ru-RU" altLang="ru-RU" sz="15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08112" y="2166394"/>
            <a:ext cx="1277683" cy="7651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bg1"/>
                </a:solidFill>
              </a:rPr>
              <a:t>231</a:t>
            </a:r>
          </a:p>
          <a:p>
            <a:r>
              <a:rPr lang="ru-RU" altLang="ru-RU" sz="1500" b="1" dirty="0" smtClean="0">
                <a:solidFill>
                  <a:schemeClr val="bg1"/>
                </a:solidFill>
              </a:rPr>
              <a:t>погибший</a:t>
            </a:r>
            <a:endParaRPr lang="ru-RU" alt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13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33"/>
    </mc:Choice>
    <mc:Fallback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лай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190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6489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РЕАЛИЗАЦИЯ РЕГИОНАЛЬНЫХ ПРОЕКТОВ В </a:t>
            </a:r>
            <a:r>
              <a:rPr lang="ru-RU" altLang="ru-RU" sz="2000" b="1" dirty="0" smtClean="0">
                <a:solidFill>
                  <a:srgbClr val="0056A1"/>
                </a:solidFill>
              </a:rPr>
              <a:t>2021</a:t>
            </a:r>
            <a:r>
              <a:rPr lang="ru-RU" altLang="ru-RU" sz="1500" dirty="0" smtClean="0">
                <a:solidFill>
                  <a:srgbClr val="0056A1"/>
                </a:solidFill>
              </a:rPr>
              <a:t> ГОДУ. ОБЩАЯ ИНФОРМАЦИЯ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555526"/>
            <a:ext cx="338437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ПРОТЯЖЁННОСТЬ ДОРОГ,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ЗАПЛАНИРОВАННЫХ К ПРИВЕДЕНИЮ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В НОРМАТИВНОЕ СОСТОЯНИЕ, КМ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9372" y="852910"/>
            <a:ext cx="890780" cy="42269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102520" y="85936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260,0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5458" y="2091444"/>
            <a:ext cx="1879537" cy="344417"/>
          </a:xfrm>
          <a:prstGeom prst="rect">
            <a:avLst/>
          </a:prstGeom>
          <a:solidFill>
            <a:srgbClr val="D2F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16216" y="1703081"/>
            <a:ext cx="288032" cy="346949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69053" y="17076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516216" y="1347614"/>
            <a:ext cx="288032" cy="346949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44207" y="852910"/>
            <a:ext cx="447547" cy="395281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598" y="2695425"/>
            <a:ext cx="385657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27813" y="3384179"/>
            <a:ext cx="264838" cy="226840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488553" y="4186926"/>
            <a:ext cx="387701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460653" y="1335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4280" y="85636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 102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29450" y="1416917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47423" y="1776957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29450" y="3112940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29450" y="3399401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136375" y="13404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230,7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2744" y="170524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29,3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9808" y="3043732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27,7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3164" y="333948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29,3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77681" y="334016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4208" y="26681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42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66545" y="2720248"/>
            <a:ext cx="628297" cy="319945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156956" y="266052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57,0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22515" y="4208919"/>
            <a:ext cx="673621" cy="32495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102520" y="4186926"/>
            <a:ext cx="78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203,0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51232" y="41713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60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73963" y="2100229"/>
            <a:ext cx="620879" cy="309623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177734" y="208557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26,0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342269" y="2105187"/>
            <a:ext cx="315422" cy="288704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353845" y="2077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380498" y="3660104"/>
            <a:ext cx="214605" cy="252481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7343076" y="3601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64719" y="3708611"/>
            <a:ext cx="387401" cy="203974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177734" y="36024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26,0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09501" y="3065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524992" y="3076582"/>
            <a:ext cx="288032" cy="226002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523549" y="304545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14017" y="1635646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79529" y="3238133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688102916"/>
              </p:ext>
            </p:extLst>
          </p:nvPr>
        </p:nvGraphicFramePr>
        <p:xfrm>
          <a:off x="-3810" y="1999655"/>
          <a:ext cx="3207658" cy="256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94368" y="2148692"/>
            <a:ext cx="925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</a:rPr>
              <a:t>580,0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2112" y="2095650"/>
            <a:ext cx="2004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10100"/>
                </a:solidFill>
              </a:rPr>
              <a:t>На федеральных всего:</a:t>
            </a:r>
            <a:endParaRPr lang="ru-RU" sz="1400" b="1" dirty="0">
              <a:solidFill>
                <a:srgbClr val="C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95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552"/>
    </mc:Choice>
    <mc:Fallback>
      <p:transition advTm="85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8" t="41593" r="29525" b="10765"/>
          <a:stretch/>
        </p:blipFill>
        <p:spPr>
          <a:xfrm>
            <a:off x="2339752" y="2139702"/>
            <a:ext cx="4104456" cy="2448272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БЮДЖЕТ РЕГИОНАЛЬНОГО ПРОЕКТА «ДОРОЖНАЯ СЕТЬ» НА </a:t>
            </a:r>
            <a:r>
              <a:rPr lang="ru-RU" altLang="ru-RU" sz="1600" b="1" dirty="0" smtClean="0">
                <a:solidFill>
                  <a:srgbClr val="0056A1"/>
                </a:solidFill>
              </a:rPr>
              <a:t>2021 </a:t>
            </a:r>
            <a:r>
              <a:rPr lang="ru-RU" altLang="ru-RU" sz="1500" dirty="0" smtClean="0">
                <a:solidFill>
                  <a:srgbClr val="0056A1"/>
                </a:solidFill>
              </a:rPr>
              <a:t>ГОД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16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1410211"/>
            <a:ext cx="8280920" cy="576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РАСПРЕДЕЛЕНИЕ ФИНАНСОВЫХ СРЕДСТВ ПО ИСТОЧНИКАМ ФИНАНСИРОВАНИЯ, МЛН.РУБ.: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931790"/>
            <a:ext cx="936104" cy="360040"/>
          </a:xfrm>
          <a:prstGeom prst="rect">
            <a:avLst/>
          </a:prstGeom>
          <a:solidFill>
            <a:srgbClr val="93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71657" y="293179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300,0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9135" y="3517146"/>
            <a:ext cx="1148501" cy="360040"/>
          </a:xfrm>
          <a:prstGeom prst="rect">
            <a:avLst/>
          </a:prstGeom>
          <a:solidFill>
            <a:srgbClr val="93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6313" y="874915"/>
            <a:ext cx="3904903" cy="360040"/>
          </a:xfrm>
          <a:prstGeom prst="rect">
            <a:avLst/>
          </a:prstGeom>
          <a:solidFill>
            <a:srgbClr val="137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9782" y="840196"/>
            <a:ext cx="39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6 254,5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слайд7.jpg"/>
          <p:cNvPicPr>
            <a:picLocks noChangeAspect="1"/>
          </p:cNvPicPr>
          <p:nvPr/>
        </p:nvPicPr>
        <p:blipFill rotWithShape="1">
          <a:blip r:embed="rId7" cstate="print"/>
          <a:srcRect l="39222" t="63794" r="42662" b="26408"/>
          <a:stretch/>
        </p:blipFill>
        <p:spPr>
          <a:xfrm>
            <a:off x="6549135" y="3507855"/>
            <a:ext cx="1148500" cy="36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602" y="483518"/>
            <a:ext cx="51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Общее финансирование мероприятий, млн руб.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70645" y="3507854"/>
            <a:ext cx="11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5 954,5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9988" y="4500184"/>
            <a:ext cx="75805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1000" b="1" i="1" dirty="0">
                <a:solidFill>
                  <a:srgbClr val="014A99"/>
                </a:solidFill>
              </a:rPr>
              <a:t>до конца 2020 года необходимо законтрактовать объекты в объёме не менее 70% от объема финансирования </a:t>
            </a:r>
            <a:r>
              <a:rPr lang="ru-RU" altLang="ru-RU" sz="1000" b="1" i="1" dirty="0" smtClean="0">
                <a:solidFill>
                  <a:srgbClr val="014A99"/>
                </a:solidFill>
              </a:rPr>
              <a:t>на </a:t>
            </a:r>
            <a:r>
              <a:rPr lang="ru-RU" altLang="ru-RU" sz="1000" b="1" i="1" dirty="0">
                <a:solidFill>
                  <a:srgbClr val="014A99"/>
                </a:solidFill>
              </a:rPr>
              <a:t>2021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788" y="2198036"/>
            <a:ext cx="178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Федеральный</a:t>
            </a:r>
          </a:p>
          <a:p>
            <a:r>
              <a:rPr lang="ru-RU" b="1" dirty="0" smtClean="0"/>
              <a:t>бюджет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65257" y="2696944"/>
            <a:ext cx="230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Консолидированный бюджет НСО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0407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7743"/>
    </mc:Choice>
    <mc:Fallback>
      <p:transition advTm="774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500" dirty="0" smtClean="0">
                <a:solidFill>
                  <a:srgbClr val="004A98"/>
                </a:solidFill>
              </a:rPr>
              <a:t>ПЕРЕФОРМАТИРОВАНИЕ НАЦИОНАЛЬНОГО ПРОЕКТА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0493" y="842795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4A98"/>
                </a:solidFill>
                <a:latin typeface="+mj-lt"/>
                <a:ea typeface="Times New Roman" panose="02020603050405020304" pitchFamily="18" charset="0"/>
              </a:rPr>
              <a:t>НАЦИОНАЛЬНЫЙ ПРОЕКТ</a:t>
            </a:r>
            <a:endParaRPr lang="ru-RU" sz="1600" b="1" dirty="0">
              <a:solidFill>
                <a:srgbClr val="004A98"/>
              </a:solidFill>
              <a:latin typeface="+mj-lt"/>
            </a:endParaRPr>
          </a:p>
        </p:txBody>
      </p:sp>
      <p:pic>
        <p:nvPicPr>
          <p:cNvPr id="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6" t="4850" r="7249" b="27822"/>
          <a:stretch/>
        </p:blipFill>
        <p:spPr bwMode="auto">
          <a:xfrm>
            <a:off x="735232" y="423117"/>
            <a:ext cx="2448272" cy="27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68" t="55614" r="9487" b="25078"/>
          <a:stretch/>
        </p:blipFill>
        <p:spPr bwMode="auto">
          <a:xfrm>
            <a:off x="354849" y="3181649"/>
            <a:ext cx="3209039" cy="10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5536" y="3003798"/>
            <a:ext cx="3168352" cy="44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93088" y="1167008"/>
            <a:ext cx="4925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trike="sngStrike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«Безопасные и качественные </a:t>
            </a:r>
            <a:endParaRPr lang="ru-RU" sz="1400" b="1" strike="sngStrike" dirty="0" smtClean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1400" b="1" strike="sngStrike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автомобильные </a:t>
            </a:r>
            <a:r>
              <a:rPr lang="ru-RU" sz="1400" b="1" strike="sngStrike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дороги»</a:t>
            </a:r>
            <a:endParaRPr lang="ru-RU" sz="1400" b="1" strike="sngStrik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29114" y="1666925"/>
            <a:ext cx="3453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«Безопасные </a:t>
            </a:r>
            <a:r>
              <a:rPr lang="ru-RU" sz="1600" b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качественные дороги</a:t>
            </a:r>
            <a:r>
              <a:rPr lang="ru-RU" sz="1600" b="1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B050"/>
              </a:solidFill>
              <a:latin typeface="+mj-lt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90565003"/>
              </p:ext>
            </p:extLst>
          </p:nvPr>
        </p:nvGraphicFramePr>
        <p:xfrm>
          <a:off x="3691508" y="1705747"/>
          <a:ext cx="5328592" cy="305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44757" y="3914300"/>
            <a:ext cx="3168352" cy="370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99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127"/>
    </mc:Choice>
    <mc:Fallback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6012160" y="1707654"/>
            <a:ext cx="3131840" cy="1800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7194"/>
            <a:ext cx="2160240" cy="49851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Минтранс Новосибирской области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65186"/>
            <a:ext cx="586155" cy="710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07654"/>
            <a:ext cx="6012160" cy="18002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51670"/>
            <a:ext cx="4248472" cy="1405979"/>
          </a:xfrm>
        </p:spPr>
        <p:txBody>
          <a:bodyPr anchor="t" anchorCtr="0">
            <a:normAutofit fontScale="90000"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Об итогах реализации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национального </a:t>
            </a:r>
            <a:r>
              <a:rPr lang="ru-RU" sz="2000" b="1" dirty="0">
                <a:solidFill>
                  <a:schemeClr val="bg1"/>
                </a:solidFill>
              </a:rPr>
              <a:t>проекта «Безопасные и качественные автомобильные дороги»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Новосибирской области в 2020 </a:t>
            </a:r>
            <a:r>
              <a:rPr lang="ru-RU" sz="2000" b="1" dirty="0" smtClean="0">
                <a:solidFill>
                  <a:schemeClr val="bg1"/>
                </a:solidFill>
              </a:rPr>
              <a:t>году и планах на 2021-2024 годы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464" y="3830510"/>
            <a:ext cx="1921232" cy="10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32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312"/>
    </mc:Choice>
    <mc:Fallback>
      <p:transition advTm="53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лайд3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8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ПРИВЕДЕНИЕ РЕГИОНАЛЬНЫХ АВТОМОБИЛЬНЫХ ДОРОГ К НОРМАТИВНОМУ СОСТОЯНИЮ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Правительство Новосибирской области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6" name="Рисунок 15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3363838"/>
            <a:ext cx="720080" cy="432048"/>
          </a:xfrm>
          <a:prstGeom prst="rect">
            <a:avLst/>
          </a:prstGeom>
          <a:solidFill>
            <a:srgbClr val="947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354018"/>
            <a:ext cx="792088" cy="432048"/>
          </a:xfrm>
          <a:prstGeom prst="rect">
            <a:avLst/>
          </a:prstGeom>
          <a:solidFill>
            <a:srgbClr val="788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61756" y="3385141"/>
            <a:ext cx="720080" cy="432048"/>
          </a:xfrm>
          <a:prstGeom prst="rect">
            <a:avLst/>
          </a:prstGeom>
          <a:solidFill>
            <a:srgbClr val="58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34633" y="3385141"/>
            <a:ext cx="720080" cy="432048"/>
          </a:xfrm>
          <a:prstGeom prst="rect">
            <a:avLst/>
          </a:prstGeom>
          <a:solidFill>
            <a:srgbClr val="388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39316" y="3365118"/>
            <a:ext cx="720080" cy="432048"/>
          </a:xfrm>
          <a:prstGeom prst="rect">
            <a:avLst/>
          </a:prstGeom>
          <a:solidFill>
            <a:srgbClr val="1E9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2787773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4289" y="271834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39,3%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86157" y="2800286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6457" y="2734085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40,4%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51460" y="2785634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1760" y="271943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42,1%</a:t>
            </a:r>
            <a:endParaRPr lang="ru-RU" sz="2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37661" y="2785634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47961" y="271943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44,1%</a:t>
            </a:r>
            <a:endParaRPr lang="ru-RU" sz="2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23862" y="2785634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4162" y="271943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48,4%</a:t>
            </a:r>
            <a:endParaRPr lang="ru-RU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576803" y="3363463"/>
            <a:ext cx="934871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4 998,9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2030" y="3341607"/>
            <a:ext cx="8819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5 140,0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0809" y="3261663"/>
            <a:ext cx="8819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5 367,4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69588" y="3231272"/>
            <a:ext cx="8819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5 615,2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50729" y="3124122"/>
            <a:ext cx="7120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545,5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9632" y="1282454"/>
            <a:ext cx="3294728" cy="32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82454"/>
            <a:ext cx="3456384" cy="236970"/>
          </a:xfrm>
          <a:prstGeom prst="rect">
            <a:avLst/>
          </a:prstGeom>
          <a:solidFill>
            <a:srgbClr val="009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403325" y="1243558"/>
            <a:ext cx="345364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12 732,9 км (базовая на 31.12.2017)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56438" y="3982796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+141,1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58806" y="3977072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+224,4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7166" y="3982796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+247,8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19534" y="3977072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+486,1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58172" y="4315748"/>
            <a:ext cx="7040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2020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630"/>
    </mc:Choice>
    <mc:Fallback>
      <p:transition advTm="86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лайд4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ПРИВЕДЕНИЕ АВТОМОБИЛЬНЫХ ДОРОГ НОВОСИБИРСКОЙ АГЛОМЕРАЦИИ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К НОРМАТИВНОМУ СОСТОЯНИЮ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6" name="Рисунок 15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709371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1" y="1563637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56,6%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94212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4513" y="156363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63,4%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62307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608" y="1563638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69%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156176" y="1633949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6477" y="1567749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74%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632327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42628" y="1563638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85%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09371" y="2816535"/>
            <a:ext cx="720080" cy="432048"/>
          </a:xfrm>
          <a:prstGeom prst="rect">
            <a:avLst/>
          </a:prstGeom>
          <a:solidFill>
            <a:srgbClr val="748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58208" y="2816535"/>
            <a:ext cx="720080" cy="432048"/>
          </a:xfrm>
          <a:prstGeom prst="rect">
            <a:avLst/>
          </a:prstGeom>
          <a:solidFill>
            <a:srgbClr val="567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29193" y="2815732"/>
            <a:ext cx="720080" cy="432048"/>
          </a:xfrm>
          <a:prstGeom prst="rect">
            <a:avLst/>
          </a:prstGeom>
          <a:solidFill>
            <a:srgbClr val="3C6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151104" y="2797798"/>
            <a:ext cx="720080" cy="432048"/>
          </a:xfrm>
          <a:prstGeom prst="rect">
            <a:avLst/>
          </a:prstGeom>
          <a:solidFill>
            <a:srgbClr val="24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612546" y="2771699"/>
            <a:ext cx="720080" cy="432048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46285" y="2758184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599,4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44989" y="2557539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671,3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693" y="2532650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730,6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4185" y="2440815"/>
            <a:ext cx="7120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783,5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05145" y="2044927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900,0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896" y="1023577"/>
            <a:ext cx="6377456" cy="266127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00891" y="1005120"/>
            <a:ext cx="737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1058,8 км </a:t>
            </a:r>
            <a:r>
              <a:rPr lang="ru-RU" sz="1400" b="1" dirty="0">
                <a:solidFill>
                  <a:schemeClr val="bg1"/>
                </a:solidFill>
              </a:rPr>
              <a:t>(базовая на 31.12.2017)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04513" y="3841528"/>
            <a:ext cx="85151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+71,9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80451" y="3864250"/>
            <a:ext cx="85151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+59,3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73279" y="3864249"/>
            <a:ext cx="85151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+52,9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0421" y="3864249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+116,5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58208" y="4223568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2020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7741"/>
    </mc:Choice>
    <mc:Fallback>
      <p:transition advTm="77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айд5_6.png"/>
          <p:cNvPicPr>
            <a:picLocks noChangeAspect="1"/>
          </p:cNvPicPr>
          <p:nvPr/>
        </p:nvPicPr>
        <p:blipFill rotWithShape="1">
          <a:blip r:embed="rId3" cstate="print"/>
          <a:srcRect l="12588" t="13601" r="3937" b="12200"/>
          <a:stretch/>
        </p:blipFill>
        <p:spPr>
          <a:xfrm>
            <a:off x="899592" y="411510"/>
            <a:ext cx="7632848" cy="3816424"/>
          </a:xfrm>
          <a:prstGeom prst="rect">
            <a:avLst/>
          </a:prstGeom>
          <a:solidFill>
            <a:srgbClr val="ECEEEE"/>
          </a:solidFill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КОЛИЧЕСТВО МЕСТ КОНЦЕНТРАЦИИ ДОРОЖНО-ТРАНСПОРТНЫХ ПРОИСШЕСТВИЙ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20" name="Рисунок 19" descr="слайд5_6.png"/>
          <p:cNvPicPr>
            <a:picLocks noChangeAspect="1"/>
          </p:cNvPicPr>
          <p:nvPr/>
        </p:nvPicPr>
        <p:blipFill rotWithShape="1">
          <a:blip r:embed="rId3" cstate="print"/>
          <a:srcRect l="15772" t="56888" r="77141" b="34711"/>
          <a:stretch/>
        </p:blipFill>
        <p:spPr>
          <a:xfrm>
            <a:off x="2483768" y="3363838"/>
            <a:ext cx="648072" cy="4320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79097" y="32198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29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слайд5_6.png"/>
          <p:cNvPicPr>
            <a:picLocks noChangeAspect="1"/>
          </p:cNvPicPr>
          <p:nvPr/>
        </p:nvPicPr>
        <p:blipFill rotWithShape="1">
          <a:blip r:embed="rId3" cstate="print"/>
          <a:srcRect l="81113" t="45481" r="8650" b="41201"/>
          <a:stretch/>
        </p:blipFill>
        <p:spPr>
          <a:xfrm>
            <a:off x="2339660" y="2055550"/>
            <a:ext cx="1296144" cy="664879"/>
          </a:xfrm>
          <a:prstGeom prst="rect">
            <a:avLst/>
          </a:prstGeom>
        </p:spPr>
      </p:pic>
      <p:pic>
        <p:nvPicPr>
          <p:cNvPr id="38" name="Рисунок 37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679320"/>
            <a:ext cx="792088" cy="45719"/>
          </a:xfrm>
          <a:prstGeom prst="rect">
            <a:avLst/>
          </a:prstGeom>
        </p:spPr>
      </p:pic>
      <p:pic>
        <p:nvPicPr>
          <p:cNvPr id="39" name="Рисунок 38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633970"/>
            <a:ext cx="792088" cy="45719"/>
          </a:xfrm>
          <a:prstGeom prst="rect">
            <a:avLst/>
          </a:prstGeom>
        </p:spPr>
      </p:pic>
      <p:pic>
        <p:nvPicPr>
          <p:cNvPr id="40" name="Рисунок 39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588620"/>
            <a:ext cx="792088" cy="45719"/>
          </a:xfrm>
          <a:prstGeom prst="rect">
            <a:avLst/>
          </a:prstGeom>
        </p:spPr>
      </p:pic>
      <p:pic>
        <p:nvPicPr>
          <p:cNvPr id="41" name="Рисунок 40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6408" y="2501598"/>
            <a:ext cx="792088" cy="45719"/>
          </a:xfrm>
          <a:prstGeom prst="rect">
            <a:avLst/>
          </a:prstGeom>
        </p:spPr>
      </p:pic>
      <p:pic>
        <p:nvPicPr>
          <p:cNvPr id="42" name="Рисунок 41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542901"/>
            <a:ext cx="792088" cy="45719"/>
          </a:xfrm>
          <a:prstGeom prst="rect">
            <a:avLst/>
          </a:prstGeom>
        </p:spPr>
      </p:pic>
      <p:pic>
        <p:nvPicPr>
          <p:cNvPr id="43" name="Рисунок 42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458628"/>
            <a:ext cx="792088" cy="45719"/>
          </a:xfrm>
          <a:prstGeom prst="rect">
            <a:avLst/>
          </a:prstGeom>
        </p:spPr>
      </p:pic>
      <p:pic>
        <p:nvPicPr>
          <p:cNvPr id="44" name="Рисунок 43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413278"/>
            <a:ext cx="792088" cy="45719"/>
          </a:xfrm>
          <a:prstGeom prst="rect">
            <a:avLst/>
          </a:prstGeom>
        </p:spPr>
      </p:pic>
      <p:pic>
        <p:nvPicPr>
          <p:cNvPr id="45" name="Рисунок 44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367928"/>
            <a:ext cx="792088" cy="45719"/>
          </a:xfrm>
          <a:prstGeom prst="rect">
            <a:avLst/>
          </a:prstGeom>
        </p:spPr>
      </p:pic>
      <p:pic>
        <p:nvPicPr>
          <p:cNvPr id="46" name="Рисунок 45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276490"/>
            <a:ext cx="792088" cy="45719"/>
          </a:xfrm>
          <a:prstGeom prst="rect">
            <a:avLst/>
          </a:prstGeom>
        </p:spPr>
      </p:pic>
      <p:pic>
        <p:nvPicPr>
          <p:cNvPr id="47" name="Рисунок 46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322209"/>
            <a:ext cx="792088" cy="45719"/>
          </a:xfrm>
          <a:prstGeom prst="rect">
            <a:avLst/>
          </a:prstGeom>
        </p:spPr>
      </p:pic>
      <p:pic>
        <p:nvPicPr>
          <p:cNvPr id="48" name="Рисунок 47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230402"/>
            <a:ext cx="792088" cy="45719"/>
          </a:xfrm>
          <a:prstGeom prst="rect">
            <a:avLst/>
          </a:prstGeom>
        </p:spPr>
      </p:pic>
      <p:pic>
        <p:nvPicPr>
          <p:cNvPr id="49" name="Рисунок 48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185052"/>
            <a:ext cx="792088" cy="45719"/>
          </a:xfrm>
          <a:prstGeom prst="rect">
            <a:avLst/>
          </a:prstGeom>
        </p:spPr>
      </p:pic>
      <p:pic>
        <p:nvPicPr>
          <p:cNvPr id="50" name="Рисунок 49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139702"/>
            <a:ext cx="792088" cy="45719"/>
          </a:xfrm>
          <a:prstGeom prst="rect">
            <a:avLst/>
          </a:prstGeom>
        </p:spPr>
      </p:pic>
      <p:pic>
        <p:nvPicPr>
          <p:cNvPr id="51" name="Рисунок 50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093983"/>
            <a:ext cx="792088" cy="4571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70100" y="220332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- 14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1709" y="1638133"/>
            <a:ext cx="73854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423792" y="167635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58488"/>
                </a:solidFill>
                <a:latin typeface="Calibri" panose="020F0502020204030204" pitchFamily="34" charset="0"/>
              </a:rPr>
              <a:t>67,4%</a:t>
            </a:r>
            <a:endParaRPr lang="ru-RU" b="1" dirty="0">
              <a:solidFill>
                <a:srgbClr val="858488"/>
              </a:solidFill>
              <a:latin typeface="Calibri" panose="020F0502020204030204" pitchFamily="34" charset="0"/>
            </a:endParaRPr>
          </a:p>
        </p:txBody>
      </p:sp>
      <p:pic>
        <p:nvPicPr>
          <p:cNvPr id="55" name="Рисунок 54" descr="слайд5_6.png"/>
          <p:cNvPicPr>
            <a:picLocks noChangeAspect="1"/>
          </p:cNvPicPr>
          <p:nvPr/>
        </p:nvPicPr>
        <p:blipFill rotWithShape="1">
          <a:blip r:embed="rId3" cstate="print"/>
          <a:srcRect l="81113" t="45633" r="10356" b="45639"/>
          <a:stretch/>
        </p:blipFill>
        <p:spPr>
          <a:xfrm>
            <a:off x="3635804" y="2064008"/>
            <a:ext cx="1080212" cy="435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484596"/>
            <a:ext cx="91282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1100" i="1" dirty="0" smtClean="0">
                <a:solidFill>
                  <a:srgbClr val="004A98"/>
                </a:solidFill>
              </a:rPr>
              <a:t>плановые значения до 2024 года рассчитаны от базового 2017 года, а также учитывается возможный рост МКДТП по итогам 2020 года</a:t>
            </a:r>
            <a:endParaRPr lang="ru-RU" altLang="ru-RU" sz="1100" i="1" dirty="0">
              <a:solidFill>
                <a:srgbClr val="004A9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3600" y="3974090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3600" y="1658585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79,1%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127"/>
    </mc:Choice>
    <mc:Fallback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лай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190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6489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РЕАЛИЗАЦИЯ РЕГИОНАЛЬНЫХ ПРОЕКТОВ В </a:t>
            </a:r>
            <a:r>
              <a:rPr lang="ru-RU" altLang="ru-RU" sz="2000" b="1" dirty="0" smtClean="0">
                <a:solidFill>
                  <a:srgbClr val="0056A1"/>
                </a:solidFill>
              </a:rPr>
              <a:t>2020</a:t>
            </a:r>
            <a:r>
              <a:rPr lang="ru-RU" altLang="ru-RU" sz="1500" dirty="0" smtClean="0">
                <a:solidFill>
                  <a:srgbClr val="0056A1"/>
                </a:solidFill>
              </a:rPr>
              <a:t> ГОДУ. ОБЩАЯ ИНФОРМАЦИЯ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555526"/>
            <a:ext cx="338437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ПРОТЯЖЁННОСТЬ ДОРОГ,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ЗАПЛАНИРОВАННЫХ К ПРИВЕДЕНИЮ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В НОРМАТИВНОЕ СОСТОЯНИЕ, КМ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1635646"/>
            <a:ext cx="3384376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2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ОБЩЕЕ ФИНАНСИРОВАНИЕ, МЛН РУБ.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9372" y="852910"/>
            <a:ext cx="890780" cy="42269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102520" y="85936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207,8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6172" y="2339991"/>
            <a:ext cx="953459" cy="344417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2797" y="2345854"/>
            <a:ext cx="9254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2 404,0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40506" y="2351008"/>
            <a:ext cx="1038641" cy="344417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881390" y="2356871"/>
            <a:ext cx="10081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4 010,2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9402" y="4135096"/>
            <a:ext cx="868612" cy="344417"/>
          </a:xfrm>
          <a:prstGeom prst="rect">
            <a:avLst/>
          </a:prstGeom>
          <a:solidFill>
            <a:srgbClr val="73A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479927" y="4140959"/>
            <a:ext cx="8029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1 029,9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16216" y="1703081"/>
            <a:ext cx="288032" cy="346949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69053" y="17076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516216" y="1347614"/>
            <a:ext cx="288032" cy="346949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44207" y="852910"/>
            <a:ext cx="447547" cy="395281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598" y="2695425"/>
            <a:ext cx="385657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27813" y="3384179"/>
            <a:ext cx="264838" cy="226840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488553" y="4186926"/>
            <a:ext cx="387701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460653" y="1335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1307" y="86415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107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29450" y="1416917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47423" y="1776957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29450" y="3112940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29450" y="3399401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136375" y="13404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141,1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14242" y="169558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47,17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57229" y="3052458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25,08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62744" y="3333637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47,17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77681" y="334016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4208" y="26681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68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66545" y="2720248"/>
            <a:ext cx="628297" cy="319945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097457" y="2668187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91,75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22515" y="4208919"/>
            <a:ext cx="673621" cy="32495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064741" y="4202120"/>
            <a:ext cx="91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2C32"/>
                </a:solidFill>
              </a:rPr>
              <a:t>116,06</a:t>
            </a:r>
            <a:endParaRPr lang="ru-RU" sz="1600" b="1" dirty="0">
              <a:solidFill>
                <a:srgbClr val="332C3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51232" y="41713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39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5617" y="4167039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1</a:t>
            </a:r>
            <a:r>
              <a:rPr lang="ru-RU" sz="1200" dirty="0" smtClean="0">
                <a:solidFill>
                  <a:srgbClr val="332C32"/>
                </a:solidFill>
              </a:rPr>
              <a:t> </a:t>
            </a:r>
            <a:r>
              <a:rPr lang="ru-RU" sz="1200" dirty="0">
                <a:solidFill>
                  <a:srgbClr val="332C32"/>
                </a:solidFill>
              </a:rPr>
              <a:t>справочный (12,5 км, </a:t>
            </a:r>
            <a:endParaRPr lang="ru-RU" sz="1200" dirty="0" smtClean="0">
              <a:solidFill>
                <a:srgbClr val="332C32"/>
              </a:solidFill>
            </a:endParaRPr>
          </a:p>
          <a:p>
            <a:r>
              <a:rPr lang="ru-RU" sz="1200" dirty="0" smtClean="0">
                <a:solidFill>
                  <a:srgbClr val="332C32"/>
                </a:solidFill>
              </a:rPr>
              <a:t>по программе «КРСТ»)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73963" y="2100229"/>
            <a:ext cx="620879" cy="309623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177734" y="208557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19,5</a:t>
            </a:r>
          </a:p>
        </p:txBody>
      </p:sp>
      <p:sp>
        <p:nvSpPr>
          <p:cNvPr id="63" name="Овал 62"/>
          <p:cNvSpPr/>
          <p:nvPr/>
        </p:nvSpPr>
        <p:spPr>
          <a:xfrm>
            <a:off x="7342269" y="2105187"/>
            <a:ext cx="315422" cy="288704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353845" y="2077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380498" y="3660104"/>
            <a:ext cx="214605" cy="252481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7343076" y="3601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64719" y="3708611"/>
            <a:ext cx="387401" cy="203974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177734" y="36024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19,5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09501" y="3065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524992" y="3076582"/>
            <a:ext cx="288032" cy="226002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523549" y="304545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05617" y="1275606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1</a:t>
            </a:r>
            <a:r>
              <a:rPr lang="ru-RU" sz="1200" dirty="0" smtClean="0">
                <a:solidFill>
                  <a:srgbClr val="332C32"/>
                </a:solidFill>
              </a:rPr>
              <a:t> </a:t>
            </a:r>
            <a:r>
              <a:rPr lang="ru-RU" sz="1200" dirty="0">
                <a:solidFill>
                  <a:srgbClr val="332C32"/>
                </a:solidFill>
              </a:rPr>
              <a:t>справочный (12,5 км, </a:t>
            </a:r>
            <a:endParaRPr lang="ru-RU" sz="1200" dirty="0" smtClean="0">
              <a:solidFill>
                <a:srgbClr val="332C32"/>
              </a:solidFill>
            </a:endParaRPr>
          </a:p>
          <a:p>
            <a:r>
              <a:rPr lang="ru-RU" sz="1200" dirty="0" smtClean="0">
                <a:solidFill>
                  <a:srgbClr val="332C32"/>
                </a:solidFill>
              </a:rPr>
              <a:t>по программе «КРСТ»)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14017" y="1635646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79529" y="3238133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57" y="2735823"/>
            <a:ext cx="1060063" cy="106006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252551" y="4005390"/>
            <a:ext cx="13696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Местный бюджет</a:t>
            </a:r>
          </a:p>
          <a:p>
            <a:r>
              <a:rPr lang="ru-RU" sz="1200" b="1" dirty="0" smtClean="0"/>
              <a:t>и источники вне бюджета БКАД</a:t>
            </a:r>
            <a:endParaRPr lang="ru-RU" sz="12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71140" y="3068646"/>
            <a:ext cx="890780" cy="422696"/>
          </a:xfrm>
          <a:prstGeom prst="rect">
            <a:avLst/>
          </a:prstGeom>
          <a:solidFill>
            <a:srgbClr val="DF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1048847" y="3084482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7 444,1</a:t>
            </a:r>
            <a:endParaRPr lang="ru-RU" b="1" dirty="0">
              <a:solidFill>
                <a:srgbClr val="332C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6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552"/>
    </mc:Choice>
    <mc:Fallback>
      <p:transition advTm="85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слайд9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3810" y="0"/>
            <a:ext cx="9140190" cy="473199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500" dirty="0" smtClean="0">
                <a:solidFill>
                  <a:srgbClr val="004A98"/>
                </a:solidFill>
              </a:rPr>
              <a:t>РЕГИОНАЛЬНЫЙ ПРОЕКТ «ОБЩЕСИСТЕМНЫЕ МЕРЫ РАЗВИТИЯ ДОРОЖНОГО ХОЗЯЙСТВА</a:t>
            </a:r>
            <a:r>
              <a:rPr lang="ru-RU" sz="1600" dirty="0" smtClean="0">
                <a:solidFill>
                  <a:srgbClr val="004A98"/>
                </a:solidFill>
              </a:rPr>
              <a:t>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843558"/>
            <a:ext cx="2016224" cy="755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НОВЫЕ ТЕХНОЛОГИИ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И МАТЕРИАЛЫ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 новых ГК</a:t>
            </a:r>
            <a:r>
              <a:rPr kumimoji="0" lang="ru-RU" altLang="ru-RU" sz="1050" b="0" i="0" u="none" strike="noStrike" kern="1200" cap="none" spc="0" normalizeH="0" noProof="0" dirty="0" smtClean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все виды работ)</a:t>
            </a: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5536" y="264375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НА ПРИНЦИПАХ КОНТРАКТА ЖИЗНЕННОГО ЦИКЛА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050" dirty="0">
                <a:solidFill>
                  <a:srgbClr val="004A98"/>
                </a:solidFill>
              </a:rPr>
              <a:t>(от новых ГК на </a:t>
            </a:r>
            <a:r>
              <a:rPr lang="ru-RU" altLang="ru-RU" sz="1050" dirty="0" smtClean="0">
                <a:solidFill>
                  <a:srgbClr val="004A98"/>
                </a:solidFill>
              </a:rPr>
              <a:t>капремонт и ремонт)</a:t>
            </a:r>
            <a:endParaRPr lang="ru-RU" altLang="ru-RU" sz="1050" dirty="0">
              <a:solidFill>
                <a:srgbClr val="004A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681536" y="411510"/>
            <a:ext cx="4896544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333333"/>
                </a:solidFill>
                <a:latin typeface="+mj-lt"/>
                <a:ea typeface="+mj-ea"/>
                <a:cs typeface="+mj-cs"/>
              </a:rPr>
              <a:t>Доля от общего количества новых госконтрактов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слайд9.jpg"/>
          <p:cNvPicPr>
            <a:picLocks noChangeAspect="1"/>
          </p:cNvPicPr>
          <p:nvPr/>
        </p:nvPicPr>
        <p:blipFill rotWithShape="1">
          <a:blip r:embed="rId2" cstate="print"/>
          <a:srcRect l="26787" t="68599" r="67698" b="18801"/>
          <a:stretch/>
        </p:blipFill>
        <p:spPr>
          <a:xfrm>
            <a:off x="1151620" y="3867894"/>
            <a:ext cx="504056" cy="2700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7624" y="3575506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333333"/>
                </a:solidFill>
              </a:rPr>
              <a:t>14%</a:t>
            </a:r>
            <a:endParaRPr lang="ru-RU" sz="1300" b="1" dirty="0">
              <a:solidFill>
                <a:srgbClr val="333333"/>
              </a:solidFill>
            </a:endParaRPr>
          </a:p>
        </p:txBody>
      </p:sp>
      <p:pic>
        <p:nvPicPr>
          <p:cNvPr id="20" name="Рисунок 19" descr="слайд9.jpg"/>
          <p:cNvPicPr>
            <a:picLocks noChangeAspect="1"/>
          </p:cNvPicPr>
          <p:nvPr/>
        </p:nvPicPr>
        <p:blipFill rotWithShape="1">
          <a:blip r:embed="rId2" cstate="print"/>
          <a:srcRect l="19696" t="39199" r="74790" b="53801"/>
          <a:stretch/>
        </p:blipFill>
        <p:spPr>
          <a:xfrm>
            <a:off x="1174756" y="1995686"/>
            <a:ext cx="508733" cy="3780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7077" y="1775306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333333"/>
                </a:solidFill>
              </a:rPr>
              <a:t>24%</a:t>
            </a:r>
            <a:endParaRPr lang="ru-RU" sz="1300" b="1" dirty="0">
              <a:solidFill>
                <a:srgbClr val="333333"/>
              </a:solidFill>
            </a:endParaRPr>
          </a:p>
        </p:txBody>
      </p:sp>
      <p:pic>
        <p:nvPicPr>
          <p:cNvPr id="26" name="Рисунок 25" descr="слайд9.jpg"/>
          <p:cNvPicPr>
            <a:picLocks noChangeAspect="1"/>
          </p:cNvPicPr>
          <p:nvPr/>
        </p:nvPicPr>
        <p:blipFill rotWithShape="1">
          <a:blip r:embed="rId2" cstate="print"/>
          <a:srcRect l="19696" t="39199" r="74790" b="53801"/>
          <a:stretch/>
        </p:blipFill>
        <p:spPr>
          <a:xfrm>
            <a:off x="1835696" y="1618569"/>
            <a:ext cx="504057" cy="7632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9074" y="1428196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43%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слайд9.jpg"/>
          <p:cNvPicPr>
            <a:picLocks noChangeAspect="1"/>
          </p:cNvPicPr>
          <p:nvPr/>
        </p:nvPicPr>
        <p:blipFill rotWithShape="1">
          <a:blip r:embed="rId2" cstate="print"/>
          <a:srcRect l="26787" t="68599" r="67698" b="18801"/>
          <a:stretch/>
        </p:blipFill>
        <p:spPr>
          <a:xfrm>
            <a:off x="1835696" y="3656923"/>
            <a:ext cx="504056" cy="5108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63340" y="3364535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27%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8753" y="3647056"/>
            <a:ext cx="43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(33)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4756" y="3867894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7 </a:t>
            </a:r>
            <a:r>
              <a:rPr lang="ru-RU" sz="1000" b="1" dirty="0">
                <a:solidFill>
                  <a:schemeClr val="bg1"/>
                </a:solidFill>
              </a:rPr>
              <a:t>(</a:t>
            </a:r>
            <a:r>
              <a:rPr lang="ru-RU" sz="1000" b="1" dirty="0" smtClean="0">
                <a:solidFill>
                  <a:schemeClr val="bg1"/>
                </a:solidFill>
              </a:rPr>
              <a:t>49)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6901" y="1733251"/>
            <a:ext cx="58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16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(37)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2950" y="2097600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13 </a:t>
            </a:r>
            <a:r>
              <a:rPr lang="ru-RU" sz="1000" b="1" dirty="0">
                <a:solidFill>
                  <a:schemeClr val="bg1"/>
                </a:solidFill>
              </a:rPr>
              <a:t>(</a:t>
            </a:r>
            <a:r>
              <a:rPr lang="ru-RU" sz="1000" b="1" dirty="0" smtClean="0">
                <a:solidFill>
                  <a:schemeClr val="bg1"/>
                </a:solidFill>
              </a:rPr>
              <a:t>55)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9526" y="4187169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41344" y="2358120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36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127"/>
    </mc:Choice>
    <mc:Fallback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слайд9.jpg"/>
          <p:cNvPicPr>
            <a:picLocks noChangeAspect="1"/>
          </p:cNvPicPr>
          <p:nvPr/>
        </p:nvPicPr>
        <p:blipFill rotWithShape="1">
          <a:blip r:embed="rId2" cstate="print"/>
          <a:srcRect l="-1229" b="8001"/>
          <a:stretch/>
        </p:blipFill>
        <p:spPr>
          <a:xfrm>
            <a:off x="-108520" y="0"/>
            <a:ext cx="9252520" cy="473199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500" dirty="0" smtClean="0">
                <a:solidFill>
                  <a:srgbClr val="004A98"/>
                </a:solidFill>
              </a:rPr>
              <a:t>РЕГИОНАЛЬНЫЙ ПРОЕКТ «ОБЩЕСИСТЕМНЫЕ МЕРЫ РАЗВИТИЯ ДОРОЖНОГО ХОЗЯЙСТВА</a:t>
            </a:r>
            <a:r>
              <a:rPr lang="ru-RU" sz="1600" dirty="0" smtClean="0">
                <a:solidFill>
                  <a:srgbClr val="004A98"/>
                </a:solidFill>
              </a:rPr>
              <a:t>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395536" y="264375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НА ПРИНЦИПАХ КОНТРАКТА ЖИЗНЕННОГО ЦИКЛА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050" dirty="0">
                <a:solidFill>
                  <a:srgbClr val="004A98"/>
                </a:solidFill>
              </a:rPr>
              <a:t>(от новых ГК на </a:t>
            </a:r>
            <a:r>
              <a:rPr lang="ru-RU" altLang="ru-RU" sz="1050" dirty="0" smtClean="0">
                <a:solidFill>
                  <a:srgbClr val="004A98"/>
                </a:solidFill>
              </a:rPr>
              <a:t>капремонт и ремонт)</a:t>
            </a:r>
            <a:endParaRPr lang="ru-RU" altLang="ru-RU" sz="1050" dirty="0">
              <a:solidFill>
                <a:srgbClr val="004A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слайд9.jpg"/>
          <p:cNvPicPr>
            <a:picLocks noChangeAspect="1"/>
          </p:cNvPicPr>
          <p:nvPr/>
        </p:nvPicPr>
        <p:blipFill rotWithShape="1">
          <a:blip r:embed="rId2" cstate="print"/>
          <a:srcRect l="26787" t="68599" r="67698" b="18801"/>
          <a:stretch/>
        </p:blipFill>
        <p:spPr>
          <a:xfrm>
            <a:off x="1151620" y="3867894"/>
            <a:ext cx="504056" cy="2700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7624" y="3575506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333333"/>
                </a:solidFill>
              </a:rPr>
              <a:t>14%</a:t>
            </a:r>
            <a:endParaRPr lang="ru-RU" sz="1300" b="1" dirty="0">
              <a:solidFill>
                <a:srgbClr val="333333"/>
              </a:solidFill>
            </a:endParaRPr>
          </a:p>
        </p:txBody>
      </p:sp>
      <p:pic>
        <p:nvPicPr>
          <p:cNvPr id="20" name="Рисунок 19" descr="слайд9.jpg"/>
          <p:cNvPicPr>
            <a:picLocks noChangeAspect="1"/>
          </p:cNvPicPr>
          <p:nvPr/>
        </p:nvPicPr>
        <p:blipFill rotWithShape="1">
          <a:blip r:embed="rId2" cstate="print"/>
          <a:srcRect l="19696" t="39199" r="74790" b="53801"/>
          <a:stretch/>
        </p:blipFill>
        <p:spPr>
          <a:xfrm>
            <a:off x="1174756" y="1995686"/>
            <a:ext cx="508733" cy="3780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7077" y="1775306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333333"/>
                </a:solidFill>
              </a:rPr>
              <a:t>24%</a:t>
            </a:r>
            <a:endParaRPr lang="ru-RU" sz="1300" b="1" dirty="0">
              <a:solidFill>
                <a:srgbClr val="333333"/>
              </a:solidFill>
            </a:endParaRPr>
          </a:p>
        </p:txBody>
      </p:sp>
      <p:pic>
        <p:nvPicPr>
          <p:cNvPr id="28" name="Рисунок 27" descr="слайд9.jpg"/>
          <p:cNvPicPr>
            <a:picLocks noChangeAspect="1"/>
          </p:cNvPicPr>
          <p:nvPr/>
        </p:nvPicPr>
        <p:blipFill rotWithShape="1">
          <a:blip r:embed="rId2" cstate="print"/>
          <a:srcRect l="26787" t="68599" r="67698" b="18801"/>
          <a:stretch/>
        </p:blipFill>
        <p:spPr>
          <a:xfrm>
            <a:off x="1835696" y="3656923"/>
            <a:ext cx="504056" cy="5108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63340" y="3364535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27%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8753" y="3647056"/>
            <a:ext cx="43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(33)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4756" y="3867894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7 </a:t>
            </a:r>
            <a:r>
              <a:rPr lang="ru-RU" sz="1000" b="1" dirty="0">
                <a:solidFill>
                  <a:schemeClr val="bg1"/>
                </a:solidFill>
              </a:rPr>
              <a:t>(</a:t>
            </a:r>
            <a:r>
              <a:rPr lang="ru-RU" sz="1000" b="1" dirty="0" smtClean="0">
                <a:solidFill>
                  <a:schemeClr val="bg1"/>
                </a:solidFill>
              </a:rPr>
              <a:t>49)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2950" y="2097600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13 </a:t>
            </a:r>
            <a:r>
              <a:rPr lang="ru-RU" sz="1000" b="1" dirty="0">
                <a:solidFill>
                  <a:schemeClr val="bg1"/>
                </a:solidFill>
              </a:rPr>
              <a:t>(</a:t>
            </a:r>
            <a:r>
              <a:rPr lang="ru-RU" sz="1000" b="1" dirty="0" smtClean="0">
                <a:solidFill>
                  <a:schemeClr val="bg1"/>
                </a:solidFill>
              </a:rPr>
              <a:t>55)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41344" y="2358120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55526"/>
            <a:ext cx="3600400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Геосетка дорожная, 50 50, сд, 40 40, 20 20, сснп, 25 25, цен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6" r="5969"/>
          <a:stretch/>
        </p:blipFill>
        <p:spPr bwMode="auto">
          <a:xfrm>
            <a:off x="2915817" y="2503293"/>
            <a:ext cx="2357072" cy="16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осинтетические материалы ГЕОСПАН для дорожного строительст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00" y="2503292"/>
            <a:ext cx="2322316" cy="16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0883" y="2251778"/>
            <a:ext cx="3120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4A98"/>
                </a:solidFill>
                <a:latin typeface="+mj-lt"/>
                <a:ea typeface="Times New Roman" panose="02020603050405020304" pitchFamily="18" charset="0"/>
              </a:rPr>
              <a:t>Применение </a:t>
            </a:r>
            <a:r>
              <a:rPr lang="ru-RU" sz="1200" b="1" dirty="0">
                <a:solidFill>
                  <a:srgbClr val="004A98"/>
                </a:solidFill>
                <a:latin typeface="+mj-lt"/>
                <a:ea typeface="Times New Roman" panose="02020603050405020304" pitchFamily="18" charset="0"/>
              </a:rPr>
              <a:t>геосинтетических материалов </a:t>
            </a:r>
            <a:endParaRPr lang="ru-RU" sz="1200" b="1" dirty="0">
              <a:solidFill>
                <a:srgbClr val="004A98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87624" y="566559"/>
            <a:ext cx="3361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4A98"/>
                </a:solidFill>
                <a:latin typeface="+mj-lt"/>
                <a:ea typeface="Times New Roman" panose="02020603050405020304" pitchFamily="18" charset="0"/>
              </a:rPr>
              <a:t>Устройство покрытый по ГОСТ Р 58406.2 – 2020 </a:t>
            </a:r>
            <a:endParaRPr lang="ru-RU" sz="1200" b="1" dirty="0">
              <a:solidFill>
                <a:srgbClr val="004A98"/>
              </a:solidFill>
              <a:latin typeface="+mj-lt"/>
            </a:endParaRPr>
          </a:p>
        </p:txBody>
      </p:sp>
      <p:pic>
        <p:nvPicPr>
          <p:cNvPr id="1030" name="Picture 6" descr="Укладка асфальтобетона, цена в Таганроге от компании Таганрогское ДРС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04" y="807689"/>
            <a:ext cx="2337312" cy="14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809475"/>
            <a:ext cx="2357072" cy="14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3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127"/>
    </mc:Choice>
    <mc:Fallback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слайд7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3744416" cy="108012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КОЛИЧЕСТВО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СТАЦИОНАРНЫХ КАМЕР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ФОТОВИДЕОФИКСАЦИИ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НАРУШЕНИЙ ПДД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499992" y="123478"/>
            <a:ext cx="3024336" cy="108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1500" dirty="0" smtClean="0">
                <a:solidFill>
                  <a:srgbClr val="0056A1"/>
                </a:solidFill>
              </a:rPr>
              <a:t>КОЛИЧЕСТВО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1500" dirty="0" smtClean="0">
                <a:solidFill>
                  <a:srgbClr val="0056A1"/>
                </a:solidFill>
              </a:rPr>
              <a:t>АВТОМАТИЧЕСКИХ ПУНКТОВ ВЕСОГАБАРИТНОГО КОНТРОЛЯ ТС НА РЕГИОНАЛЬНЫХ АВТОДОРОГАХ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04456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3507853"/>
            <a:ext cx="1296144" cy="93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0432" y="3795886"/>
            <a:ext cx="385224" cy="432048"/>
          </a:xfrm>
          <a:prstGeom prst="rect">
            <a:avLst/>
          </a:prstGeom>
          <a:solidFill>
            <a:srgbClr val="748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9" y="3765688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68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9" y="2896549"/>
            <a:ext cx="5325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68676C"/>
                </a:solidFill>
              </a:rPr>
              <a:t>174%</a:t>
            </a:r>
            <a:endParaRPr lang="ru-RU" sz="1200" b="1" dirty="0">
              <a:solidFill>
                <a:srgbClr val="68676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0558" y="3975905"/>
            <a:ext cx="49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47862" y="3986148"/>
            <a:ext cx="49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39767" y="3708499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+1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2017" y="3539222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+6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2442" y="3338576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+6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856" y="302528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+</a:t>
            </a:r>
            <a:r>
              <a:rPr lang="ru-RU" sz="1600" b="1" dirty="0" smtClean="0">
                <a:solidFill>
                  <a:srgbClr val="68676C"/>
                </a:solidFill>
              </a:rPr>
              <a:t>12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2552" y="386558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+5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3596411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+2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15646" y="230520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+10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4248" y="3042566"/>
            <a:ext cx="524083" cy="60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96210" y="319808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7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991" y="3321198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+6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0053" y="4411879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4430025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32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33"/>
    </mc:Choice>
    <mc:Fallback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t="6244" b="15987"/>
          <a:stretch/>
        </p:blipFill>
        <p:spPr>
          <a:xfrm>
            <a:off x="3707905" y="987574"/>
            <a:ext cx="5178130" cy="3384376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6264696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РЕГИОНАЛЬНЫЙ ПРОЕКТ «БЕЗОПАСНОСТЬ ДОРОЖНОГО ДВИЖЕНИЯ (НСО)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7" y="627534"/>
            <a:ext cx="30243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мероприятий, направленных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едицинское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обеспечение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БДД и оказания помощи пострадавшим в ДТП,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совершенствование обучения детей основам ПДД и привития им навыков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безопасного поведения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на дорогах,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повышение безопасности дорожного движения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при перевозке пассажиров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 грузов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735546"/>
            <a:ext cx="5184576" cy="39604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14 </a:t>
            </a:r>
            <a:r>
              <a:rPr lang="ru-RU" sz="2800" b="1" dirty="0" err="1" smtClean="0"/>
              <a:t>млн.руб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4155926"/>
            <a:ext cx="5184576" cy="3960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ОБЛАСТНОЙ БЮДЖЕТ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5158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33"/>
    </mc:Choice>
    <mc:Fallback>
      <p:transition advTm="803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1012</Words>
  <Application>Microsoft Office PowerPoint</Application>
  <PresentationFormat>Экран (16:9)</PresentationFormat>
  <Paragraphs>281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 итогах реализации  национального проекта «Безопасные и качественные автомобильные дороги»  в Новосибирской области в 2020 году и планах на 2021-2024 годы</vt:lpstr>
      <vt:lpstr>ПРИВЕДЕНИЕ РЕГИОНАЛЬНЫХ АВТОМОБИЛЬНЫХ ДОРОГ К НОРМАТИВНОМУ СОСТОЯНИЮ </vt:lpstr>
      <vt:lpstr>ПРИВЕДЕНИЕ АВТОМОБИЛЬНЫХ ДОРОГ НОВОСИБИРСКОЙ АГЛОМЕРАЦИИ К НОРМАТИВНОМУ СОСТОЯНИЮ </vt:lpstr>
      <vt:lpstr>КОЛИЧЕСТВО МЕСТ КОНЦЕНТРАЦИИ ДОРОЖНО-ТРАНСПОРТНЫХ ПРОИСШЕСТВИЙ </vt:lpstr>
      <vt:lpstr>РЕАЛИЗАЦИЯ РЕГИОНАЛЬНЫХ ПРОЕКТОВ В 2020 ГОДУ. ОБЩАЯ ИНФОРМАЦИЯ</vt:lpstr>
      <vt:lpstr>РЕГИОНАЛЬНЫЙ ПРОЕКТ «ОБЩЕСИСТЕМНЫЕ МЕРЫ РАЗВИТИЯ ДОРОЖНОГО ХОЗЯЙСТВА»</vt:lpstr>
      <vt:lpstr>РЕГИОНАЛЬНЫЙ ПРОЕКТ «ОБЩЕСИСТЕМНЫЕ МЕРЫ РАЗВИТИЯ ДОРОЖНОГО ХОЗЯЙСТВА»</vt:lpstr>
      <vt:lpstr>КОЛИЧЕСТВО СТАЦИОНАРНЫХ КАМЕР ФОТОВИДЕОФИКСАЦИИ НАРУШЕНИЙ ПДД</vt:lpstr>
      <vt:lpstr>РЕГИОНАЛЬНЫЙ ПРОЕКТ «БЕЗОПАСНОСТЬ ДОРОЖНОГО ДВИЖЕНИЯ (НСО)</vt:lpstr>
      <vt:lpstr>РЕГИОНАЛЬНЫЙ ПРОЕКТ «БЕЗОПАСНОСТЬ ДОРОЖНОГО ДВИЖЕНИЯ (НСО)</vt:lpstr>
      <vt:lpstr>РЕГИОНАЛЬНЫЙ ПРОЕКТ «БЕЗОПАСНОСТЬ ДОРОЖНОГО ДВИЖЕНИЯ (НСО)</vt:lpstr>
      <vt:lpstr>РЕГИОНАЛЬНЫЙ ПРОЕКТ «БЕЗОПАСНОСТЬ ДОРОЖНОГО ДВИЖЕНИЯ (НСО)</vt:lpstr>
      <vt:lpstr>ВЛИЯНИЕ КОРОНАВИРУСНОЙ ИНФЕКЦИИ</vt:lpstr>
      <vt:lpstr>УРОВЕНЬ СОЦИАЛЬНОГО РИСКА 2020 Г.</vt:lpstr>
      <vt:lpstr>РЕАЛИЗАЦИЯ РЕГИОНАЛЬНЫХ ПРОЕКТОВ В 2021 ГОДУ. ОБЩАЯ ИНФОРМАЦИЯ</vt:lpstr>
      <vt:lpstr>БЮДЖЕТ РЕГИОНАЛЬНОГО ПРОЕКТА «ДОРОЖНАЯ СЕТЬ» НА 2021 ГОД</vt:lpstr>
      <vt:lpstr>ПЕРЕФОРМАТИРОВАНИЕ НАЦИОНАЛЬНОГО ПРОЕКТА</vt:lpstr>
      <vt:lpstr>Об итогах реализации  национального проекта «Безопасные и качественные автомобильные дороги»  в Новосибирской области в 2020 году и планах на 2021-2024 годы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Антон Александрович</dc:creator>
  <cp:lastModifiedBy>User</cp:lastModifiedBy>
  <cp:revision>290</cp:revision>
  <cp:lastPrinted>2020-12-02T01:41:03Z</cp:lastPrinted>
  <dcterms:created xsi:type="dcterms:W3CDTF">2019-10-07T14:07:42Z</dcterms:created>
  <dcterms:modified xsi:type="dcterms:W3CDTF">2020-12-21T16:43:25Z</dcterms:modified>
</cp:coreProperties>
</file>