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6"/>
  </p:notesMasterIdLst>
  <p:sldIdLst>
    <p:sldId id="296" r:id="rId2"/>
    <p:sldId id="297" r:id="rId3"/>
    <p:sldId id="270" r:id="rId4"/>
    <p:sldId id="271" r:id="rId5"/>
    <p:sldId id="284" r:id="rId6"/>
    <p:sldId id="285" r:id="rId7"/>
    <p:sldId id="286" r:id="rId8"/>
    <p:sldId id="290" r:id="rId9"/>
    <p:sldId id="291" r:id="rId10"/>
    <p:sldId id="289" r:id="rId11"/>
    <p:sldId id="298" r:id="rId12"/>
    <p:sldId id="299" r:id="rId13"/>
    <p:sldId id="30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4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8.jpg"/><Relationship Id="rId1" Type="http://schemas.openxmlformats.org/officeDocument/2006/relationships/image" Target="../media/image4.JPG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alphaModFix amt="50000"/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alphaModFix amt="86000"/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9.8065547548709844E-2"/>
          <c:y val="4.4570702400144595E-2"/>
          <c:w val="0.75465526878584621"/>
          <c:h val="0.843173265004596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ДТП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1213</c:v>
                </c:pt>
                <c:pt idx="1">
                  <c:v>67</c:v>
                </c:pt>
                <c:pt idx="2">
                  <c:v>1375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57-4F03-8C2C-1832412522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ДТП по ДУ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908</c:v>
                </c:pt>
                <c:pt idx="1">
                  <c:v>40</c:v>
                </c:pt>
                <c:pt idx="2">
                  <c:v>1039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34-475B-A6E4-DD9A7E3350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276416"/>
        <c:axId val="51282304"/>
        <c:axId val="0"/>
      </c:bar3DChart>
      <c:catAx>
        <c:axId val="51276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1282304"/>
        <c:crosses val="autoZero"/>
        <c:auto val="1"/>
        <c:lblAlgn val="ctr"/>
        <c:lblOffset val="100"/>
        <c:noMultiLvlLbl val="0"/>
      </c:catAx>
      <c:valAx>
        <c:axId val="5128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276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134955700913494"/>
          <c:y val="0.29464069017942002"/>
          <c:w val="0.15865044299086506"/>
          <c:h val="0.40279856887533289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alphaModFix amt="50000"/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2">
            <a:alphaModFix amt="98000"/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058270146787207"/>
          <c:y val="3.6443293946503759E-2"/>
          <c:w val="0.84168362463393265"/>
          <c:h val="0.840041418364443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189</c:v>
                </c:pt>
                <c:pt idx="1">
                  <c:v>271</c:v>
                </c:pt>
                <c:pt idx="2">
                  <c:v>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FF-4928-9CD5-797F155BA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300608"/>
        <c:axId val="53302400"/>
        <c:axId val="0"/>
      </c:bar3DChart>
      <c:catAx>
        <c:axId val="5330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302400"/>
        <c:crosses val="autoZero"/>
        <c:auto val="1"/>
        <c:lblAlgn val="ctr"/>
        <c:lblOffset val="100"/>
        <c:noMultiLvlLbl val="0"/>
      </c:catAx>
      <c:valAx>
        <c:axId val="5330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300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0.66625</cdr:x>
      <cdr:y>0.94772</cdr:y>
    </cdr:from>
    <cdr:to>
      <cdr:x>0.77736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82952" y="4289349"/>
          <a:ext cx="914400" cy="236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0.2025</cdr:x>
      <cdr:y>0.22906</cdr:y>
    </cdr:from>
    <cdr:to>
      <cdr:x>0.3425</cdr:x>
      <cdr:y>0.30861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7536" y="928885"/>
          <a:ext cx="1021506" cy="322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0.4208</cdr:x>
      <cdr:y>0.71199</cdr:y>
    </cdr:from>
    <cdr:to>
      <cdr:x>0.56955</cdr:x>
      <cdr:y>0.85518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70381" y="2887256"/>
          <a:ext cx="1085350" cy="580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0.67966</cdr:x>
      <cdr:y>0.06996</cdr:y>
    </cdr:from>
    <cdr:to>
      <cdr:x>0.83715</cdr:x>
      <cdr:y>0.14951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93299" y="316632"/>
          <a:ext cx="1296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0.66625</cdr:x>
      <cdr:y>0.94772</cdr:y>
    </cdr:from>
    <cdr:to>
      <cdr:x>0.77736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82952" y="4289349"/>
          <a:ext cx="914400" cy="236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1CD62-96C9-4B52-A6FC-206DDC161A95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1D7C-C38A-40D1-A376-2B66438FE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9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C1D7C-C38A-40D1-A376-2B66438FE9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C1D7C-C38A-40D1-A376-2B66438FE9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4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0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1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6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7313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94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4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98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97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0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1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5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6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5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10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8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7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1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8111F72-8350-494A-AE2D-B046699441C2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2E8A-3A2E-4D5D-B49E-AA20D52DA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79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88" y="2132856"/>
            <a:ext cx="4320480" cy="394082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4969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tx1">
                      <a:lumMod val="50000"/>
                      <a:alpha val="24000"/>
                    </a:schemeClr>
                  </a:solidFill>
                  <a:prstDash val="solid"/>
                </a:ln>
                <a:effectLst>
                  <a:glow>
                    <a:schemeClr val="tx1">
                      <a:lumMod val="65000"/>
                      <a:alpha val="76000"/>
                    </a:schemeClr>
                  </a:glow>
                </a:effectLst>
              </a:rPr>
              <a:t>Отдел ГИБДД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tx1">
                      <a:lumMod val="50000"/>
                      <a:alpha val="24000"/>
                    </a:schemeClr>
                  </a:solidFill>
                  <a:prstDash val="solid"/>
                </a:ln>
                <a:effectLst>
                  <a:glow>
                    <a:schemeClr val="tx1">
                      <a:lumMod val="65000"/>
                      <a:alpha val="76000"/>
                    </a:schemeClr>
                  </a:glow>
                </a:effectLst>
              </a:rPr>
              <a:t> Управления МВД России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tx1">
                      <a:lumMod val="50000"/>
                      <a:alpha val="24000"/>
                    </a:schemeClr>
                  </a:solidFill>
                  <a:prstDash val="solid"/>
                </a:ln>
                <a:effectLst>
                  <a:glow>
                    <a:schemeClr val="tx1">
                      <a:lumMod val="65000"/>
                      <a:alpha val="76000"/>
                    </a:schemeClr>
                  </a:glow>
                </a:effectLst>
              </a:rPr>
              <a:t> по городу Новосибирску</a:t>
            </a:r>
            <a:endParaRPr lang="ru-RU" sz="4000" b="1" cap="none" spc="0" dirty="0">
              <a:ln w="10541" cmpd="sng">
                <a:solidFill>
                  <a:schemeClr val="tx1">
                    <a:lumMod val="50000"/>
                    <a:alpha val="24000"/>
                  </a:schemeClr>
                </a:solidFill>
                <a:prstDash val="solid"/>
              </a:ln>
              <a:effectLst>
                <a:glow>
                  <a:schemeClr val="tx1">
                    <a:lumMod val="65000"/>
                    <a:alpha val="76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33256"/>
            <a:ext cx="89546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Докладывает:</a:t>
            </a:r>
          </a:p>
          <a:p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Врио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начальника отдела ГИБДД Управления МВД России по городу Новосибирску </a:t>
            </a: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подполковник полиции 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Осмоловский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Михаил Александрович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8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188640"/>
            <a:ext cx="1018120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16632"/>
            <a:ext cx="1018120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16632"/>
            <a:ext cx="1018120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16632"/>
            <a:ext cx="1018120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268760"/>
            <a:ext cx="7359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22" y="2564904"/>
            <a:ext cx="4320480" cy="394082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9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218" y="908720"/>
            <a:ext cx="77768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Обеспечение дорожного движения в условиях зимнего содержания автомобильных дорог 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 территории города Новосибирска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7675" y="98630"/>
            <a:ext cx="986814" cy="9001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7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760" y="260648"/>
            <a:ext cx="7543800" cy="1130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</a:rPr>
              <a:t>Количество </a:t>
            </a:r>
            <a:r>
              <a:rPr lang="ru-RU" sz="2700" b="1" dirty="0">
                <a:latin typeface="Times New Roman" pitchFamily="18" charset="0"/>
              </a:rPr>
              <a:t>ДТП </a:t>
            </a:r>
            <a:r>
              <a:rPr lang="ru-RU" sz="2700" b="1" dirty="0" smtClean="0">
                <a:latin typeface="Times New Roman" pitchFamily="18" charset="0"/>
              </a:rPr>
              <a:t>в городе Новосибирске 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с начала 2020 года, </a:t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где </a:t>
            </a:r>
            <a:r>
              <a:rPr lang="ru-RU" sz="2700" b="1" dirty="0">
                <a:latin typeface="Times New Roman" pitchFamily="18" charset="0"/>
              </a:rPr>
              <a:t>сопутствующим фактором явились </a:t>
            </a:r>
            <a:r>
              <a:rPr lang="ru-RU" sz="2700" b="1" dirty="0" smtClean="0">
                <a:latin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</a:rPr>
              <a:t>дорожные </a:t>
            </a:r>
            <a:r>
              <a:rPr lang="ru-RU" sz="2700" b="1" dirty="0">
                <a:latin typeface="Times New Roman" pitchFamily="18" charset="0"/>
              </a:rPr>
              <a:t>условия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806681"/>
              </p:ext>
            </p:extLst>
          </p:nvPr>
        </p:nvGraphicFramePr>
        <p:xfrm>
          <a:off x="1215798" y="1677954"/>
          <a:ext cx="7676682" cy="4271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3768" y="29851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1213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3911" y="50851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26445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1375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72" y="111006"/>
            <a:ext cx="1018120" cy="9327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335448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908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6390" y="50851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30433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1051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5949280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74,8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от общего количества ДТП</a:t>
            </a:r>
          </a:p>
        </p:txBody>
      </p:sp>
    </p:spTree>
    <p:extLst>
      <p:ext uri="{BB962C8B-B14F-4D97-AF65-F5344CB8AC3E}">
        <p14:creationId xmlns:p14="http://schemas.microsoft.com/office/powerpoint/2010/main" val="152766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  <p:bldP spid="3" grpId="0"/>
      <p:bldP spid="5" grpId="0"/>
      <p:bldP spid="6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67440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238 ДТП,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сопутствующим фактором явилось наличие недостатков зимнего содержания улично-дорожной сети города Новосибирска, в которых 5 человек погибло и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292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травмы различной степени тяжести.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094" y="197838"/>
            <a:ext cx="1018120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136" y="250754"/>
            <a:ext cx="7560840" cy="1519984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	На </a:t>
            </a:r>
            <a:r>
              <a:rPr lang="ru-RU" sz="2000" b="1" dirty="0"/>
              <a:t>протяжении последних лет количество </a:t>
            </a:r>
            <a:r>
              <a:rPr lang="ru-RU" sz="2000" b="1" dirty="0" smtClean="0"/>
              <a:t>ДТП </a:t>
            </a:r>
            <a:r>
              <a:rPr lang="ru-RU" sz="2000" b="1" dirty="0"/>
              <a:t>с сопутствующими неудовлетворительными дорожными условиями в период зимней эксплуатации в городе Новосибирске растет</a:t>
            </a:r>
            <a:r>
              <a:rPr lang="ru-RU" sz="2000" b="1" dirty="0" smtClean="0"/>
              <a:t>.</a:t>
            </a:r>
            <a:endParaRPr lang="ru-RU" sz="2000" b="1" u="sng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226946"/>
              </p:ext>
            </p:extLst>
          </p:nvPr>
        </p:nvGraphicFramePr>
        <p:xfrm>
          <a:off x="323528" y="1412776"/>
          <a:ext cx="7872536" cy="4840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1680" y="60684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189 ДТП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60684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271 ДТП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5812" y="60684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343 ДТП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976" y="116632"/>
            <a:ext cx="1018120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7344816" cy="1912953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период 2018, 2019г.г. подготовлено и выдано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551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предписание по снегоочистке, обработке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противогололедными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материалами улиц и дорог, удалению снежных валов с проезжей части и т.д., в зимний период 2019, 2020 подготовлено и выдано 743 предписания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8598" y="4632788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806264"/>
            <a:ext cx="22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16632"/>
            <a:ext cx="1018120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116632"/>
            <a:ext cx="1018120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16632"/>
            <a:ext cx="1018120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16632"/>
            <a:ext cx="1018120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1115</TotalTime>
  <Words>72</Words>
  <Application>Microsoft Office PowerPoint</Application>
  <PresentationFormat>Экран (4:3)</PresentationFormat>
  <Paragraphs>27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Ион</vt:lpstr>
      <vt:lpstr>Презентация PowerPoint</vt:lpstr>
      <vt:lpstr>Презентация PowerPoint</vt:lpstr>
      <vt:lpstr>Количество ДТП в городе Новосибирске  с начала 2020 года,  где сопутствующим фактором явились  дорожные условия</vt:lpstr>
      <vt:lpstr>Презентация PowerPoint</vt:lpstr>
      <vt:lpstr> На протяжении последних лет количество ДТП с сопутствующими неудовлетворительными дорожными условиями в период зимней эксплуатации в городе Новосибирске растет.</vt:lpstr>
      <vt:lpstr> В зимний период 2018, 2019г.г. подготовлено и выдано  551 предписание по снегоочистке, обработке противогололедными материалами улиц и дорог, удалению снежных валов с проезжей части и т.д., в зимний период 2019, 2020 подготовлено и выдано 743 предписания.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Головин</dc:creator>
  <cp:lastModifiedBy>Овечкина Ольга</cp:lastModifiedBy>
  <cp:revision>155</cp:revision>
  <dcterms:created xsi:type="dcterms:W3CDTF">2014-08-27T05:41:56Z</dcterms:created>
  <dcterms:modified xsi:type="dcterms:W3CDTF">2020-12-21T07:25:39Z</dcterms:modified>
</cp:coreProperties>
</file>