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2"/>
  </p:notesMasterIdLst>
  <p:sldIdLst>
    <p:sldId id="256" r:id="rId2"/>
    <p:sldId id="260" r:id="rId3"/>
    <p:sldId id="290" r:id="rId4"/>
    <p:sldId id="287" r:id="rId5"/>
    <p:sldId id="285" r:id="rId6"/>
    <p:sldId id="293" r:id="rId7"/>
    <p:sldId id="294" r:id="rId8"/>
    <p:sldId id="298" r:id="rId9"/>
    <p:sldId id="286" r:id="rId10"/>
    <p:sldId id="295" r:id="rId11"/>
    <p:sldId id="291" r:id="rId12"/>
    <p:sldId id="296" r:id="rId13"/>
    <p:sldId id="288" r:id="rId14"/>
    <p:sldId id="289" r:id="rId15"/>
    <p:sldId id="299" r:id="rId16"/>
    <p:sldId id="300" r:id="rId17"/>
    <p:sldId id="301" r:id="rId18"/>
    <p:sldId id="303" r:id="rId19"/>
    <p:sldId id="302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99"/>
    <a:srgbClr val="3333CC"/>
    <a:srgbClr val="00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8499" autoAdjust="0"/>
  </p:normalViewPr>
  <p:slideViewPr>
    <p:cSldViewPr snapToGrid="0">
      <p:cViewPr varScale="1">
        <p:scale>
          <a:sx n="114" d="100"/>
          <a:sy n="114" d="100"/>
        </p:scale>
        <p:origin x="-17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%20(x86)\Effect%20Office\Client\WORKBOX\&#1044;&#1080;&#1072;&#1075;&#1088;&#1072;&#1084;&#1084;&#1099;%20&#1082;%20&#1076;&#1086;&#1082;&#1083;&#1072;&#1076;&#1091;%20&#1085;&#1072;%20&#1082;&#1086;&#1084;&#1080;&#1089;&#1089;&#1080;&#1080;%20&#1087;&#1086;%20&#1041;&#1044;&#1044;%20&#1074;%20&#1084;&#1072;&#1088;&#1090;&#1077;%202021%20&#1075;.%20(0013FB83$$$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%20(x86)\Effect%20Office\Client\WORKBOX\&#1044;&#1080;&#1072;&#1075;&#1088;&#1072;&#1084;&#1084;&#1099;%20&#1082;%20&#1076;&#1086;&#1082;&#1083;&#1072;&#1076;&#1091;%20&#1085;&#1072;%20&#1082;&#1086;&#1084;&#1080;&#1089;&#1089;&#1080;&#1080;%20&#1087;&#1086;%20&#1041;&#1044;&#1044;%20&#1074;%20&#1084;&#1072;&#1088;&#1090;&#1077;%202021%20&#1075;.%20(0013FB83$$$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%20Files%20(x86)\Effect%20Office\Client\WORKBOX\&#1044;&#1080;&#1072;&#1075;&#1088;&#1072;&#1084;&#1084;&#1099;%20&#1082;%20&#1076;&#1086;&#1082;&#1083;&#1072;&#1076;&#1091;%20&#1085;&#1072;%20&#1082;&#1086;&#1084;&#1080;&#1089;&#1089;&#1080;&#1080;%20&#1087;&#1086;%20&#1041;&#1044;&#1044;%20&#1074;%20&#1084;&#1072;&#1088;&#1090;&#1077;%202021%20&#1075;.%20(0013FB83$$$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179689289740624E-2"/>
          <c:y val="0.11461618019468518"/>
          <c:w val="0.96965642308184963"/>
          <c:h val="0.82921767989174811"/>
        </c:manualLayout>
      </c:layout>
      <c:barChart>
        <c:barDir val="col"/>
        <c:grouping val="clustered"/>
        <c:ser>
          <c:idx val="0"/>
          <c:order val="0"/>
          <c:tx>
            <c:strRef>
              <c:f>Лист1!$C$3</c:f>
              <c:strCache>
                <c:ptCount val="1"/>
                <c:pt idx="0">
                  <c:v>2017 год (базовый)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100" b="0" i="0" baseline="0"/>
                </a:pPr>
                <a:endParaRPr lang="ru-RU"/>
              </a:p>
            </c:txPr>
            <c:showVal val="1"/>
          </c:dLbls>
          <c:cat>
            <c:strRef>
              <c:f>Лист1!$B$4:$B$7</c:f>
              <c:strCache>
                <c:ptCount val="4"/>
                <c:pt idx="0">
                  <c:v>Количество ДТП</c:v>
                </c:pt>
                <c:pt idx="1">
                  <c:v>Погибло</c:v>
                </c:pt>
                <c:pt idx="2">
                  <c:v>Пострадало</c:v>
                </c:pt>
                <c:pt idx="3">
                  <c:v>Тяжесть последствий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269</c:v>
                </c:pt>
                <c:pt idx="1">
                  <c:v>90</c:v>
                </c:pt>
                <c:pt idx="2">
                  <c:v>352</c:v>
                </c:pt>
                <c:pt idx="3" formatCode="0">
                  <c:v>20.361990950226243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 b="0" i="0" baseline="0"/>
                </a:pPr>
                <a:endParaRPr lang="ru-RU"/>
              </a:p>
            </c:txPr>
            <c:showVal val="1"/>
          </c:dLbls>
          <c:cat>
            <c:strRef>
              <c:f>Лист1!$B$4:$B$7</c:f>
              <c:strCache>
                <c:ptCount val="4"/>
                <c:pt idx="0">
                  <c:v>Количество ДТП</c:v>
                </c:pt>
                <c:pt idx="1">
                  <c:v>Погибло</c:v>
                </c:pt>
                <c:pt idx="2">
                  <c:v>Пострадало</c:v>
                </c:pt>
                <c:pt idx="3">
                  <c:v>Тяжесть последствий</c:v>
                </c:pt>
              </c:strCache>
            </c:str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240</c:v>
                </c:pt>
                <c:pt idx="1">
                  <c:v>95</c:v>
                </c:pt>
                <c:pt idx="2">
                  <c:v>329</c:v>
                </c:pt>
                <c:pt idx="3" formatCode="0">
                  <c:v>22.405660377358487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 sz="1100" b="0" i="0" u="none" baseline="0"/>
                </a:pPr>
                <a:endParaRPr lang="ru-RU"/>
              </a:p>
            </c:txPr>
            <c:showVal val="1"/>
          </c:dLbls>
          <c:cat>
            <c:strRef>
              <c:f>Лист1!$B$4:$B$7</c:f>
              <c:strCache>
                <c:ptCount val="4"/>
                <c:pt idx="0">
                  <c:v>Количество ДТП</c:v>
                </c:pt>
                <c:pt idx="1">
                  <c:v>Погибло</c:v>
                </c:pt>
                <c:pt idx="2">
                  <c:v>Пострадало</c:v>
                </c:pt>
                <c:pt idx="3">
                  <c:v>Тяжесть последствий</c:v>
                </c:pt>
              </c:strCache>
            </c:strRef>
          </c:cat>
          <c:val>
            <c:numRef>
              <c:f>Лист1!$E$4:$E$7</c:f>
              <c:numCache>
                <c:formatCode>General</c:formatCode>
                <c:ptCount val="4"/>
                <c:pt idx="0">
                  <c:v>224</c:v>
                </c:pt>
                <c:pt idx="1">
                  <c:v>63</c:v>
                </c:pt>
                <c:pt idx="2">
                  <c:v>353</c:v>
                </c:pt>
                <c:pt idx="3" formatCode="0">
                  <c:v>15.144230769230742</c:v>
                </c:pt>
              </c:numCache>
            </c:numRef>
          </c:val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100" b="1" u="sng"/>
                </a:pPr>
                <a:endParaRPr lang="ru-RU"/>
              </a:p>
            </c:txPr>
            <c:showVal val="1"/>
          </c:dLbls>
          <c:cat>
            <c:strRef>
              <c:f>Лист1!$B$4:$B$7</c:f>
              <c:strCache>
                <c:ptCount val="4"/>
                <c:pt idx="0">
                  <c:v>Количество ДТП</c:v>
                </c:pt>
                <c:pt idx="1">
                  <c:v>Погибло</c:v>
                </c:pt>
                <c:pt idx="2">
                  <c:v>Пострадало</c:v>
                </c:pt>
                <c:pt idx="3">
                  <c:v>Тяжесть последствий</c:v>
                </c:pt>
              </c:strCache>
            </c:strRef>
          </c:cat>
          <c:val>
            <c:numRef>
              <c:f>Лист1!$F$4:$F$7</c:f>
              <c:numCache>
                <c:formatCode>General</c:formatCode>
                <c:ptCount val="4"/>
                <c:pt idx="0">
                  <c:v>208</c:v>
                </c:pt>
                <c:pt idx="1">
                  <c:v>87</c:v>
                </c:pt>
                <c:pt idx="2">
                  <c:v>301</c:v>
                </c:pt>
                <c:pt idx="3" formatCode="0">
                  <c:v>22.422680412371072</c:v>
                </c:pt>
              </c:numCache>
            </c:numRef>
          </c:val>
        </c:ser>
        <c:axId val="65390080"/>
        <c:axId val="65391616"/>
      </c:barChart>
      <c:catAx>
        <c:axId val="65390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300" b="0">
                <a:latin typeface="FuturaFuturisC" pitchFamily="50" charset="0"/>
              </a:defRPr>
            </a:pPr>
            <a:endParaRPr lang="ru-RU"/>
          </a:p>
        </c:txPr>
        <c:crossAx val="65391616"/>
        <c:crosses val="autoZero"/>
        <c:auto val="1"/>
        <c:lblAlgn val="ctr"/>
        <c:lblOffset val="100"/>
      </c:catAx>
      <c:valAx>
        <c:axId val="6539161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6539008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.19102375577033567"/>
          <c:y val="5.0505879096152395E-3"/>
          <c:w val="0.61827443900528456"/>
          <c:h val="7.987734965676313E-2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0535546836173284E-2"/>
          <c:y val="0.11317924226151585"/>
          <c:w val="0.94243837866062308"/>
          <c:h val="0.815926673206965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Лист1!$C$25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Лист1!$B$26:$B$31</c:f>
              <c:strCache>
                <c:ptCount val="6"/>
                <c:pt idx="0">
                  <c:v>Столкновения</c:v>
                </c:pt>
                <c:pt idx="1">
                  <c:v>Опрокидывания</c:v>
                </c:pt>
                <c:pt idx="2">
                  <c:v>Пешеходы</c:v>
                </c:pt>
                <c:pt idx="3">
                  <c:v>Наезд на ТС</c:v>
                </c:pt>
                <c:pt idx="4">
                  <c:v>Съезд с дороги</c:v>
                </c:pt>
                <c:pt idx="5">
                  <c:v>Препятствие</c:v>
                </c:pt>
              </c:strCache>
            </c:strRef>
          </c:cat>
          <c:val>
            <c:numRef>
              <c:f>Лист1!$C$26:$C$31</c:f>
              <c:numCache>
                <c:formatCode>General</c:formatCode>
                <c:ptCount val="6"/>
                <c:pt idx="0">
                  <c:v>163</c:v>
                </c:pt>
                <c:pt idx="1">
                  <c:v>16</c:v>
                </c:pt>
                <c:pt idx="2">
                  <c:v>33</c:v>
                </c:pt>
                <c:pt idx="3">
                  <c:v>16</c:v>
                </c:pt>
                <c:pt idx="4">
                  <c:v>2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Лист1!$D$25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Лист1!$B$26:$B$31</c:f>
              <c:strCache>
                <c:ptCount val="6"/>
                <c:pt idx="0">
                  <c:v>Столкновения</c:v>
                </c:pt>
                <c:pt idx="1">
                  <c:v>Опрокидывания</c:v>
                </c:pt>
                <c:pt idx="2">
                  <c:v>Пешеходы</c:v>
                </c:pt>
                <c:pt idx="3">
                  <c:v>Наезд на ТС</c:v>
                </c:pt>
                <c:pt idx="4">
                  <c:v>Съезд с дороги</c:v>
                </c:pt>
                <c:pt idx="5">
                  <c:v>Препятствие</c:v>
                </c:pt>
              </c:strCache>
            </c:strRef>
          </c:cat>
          <c:val>
            <c:numRef>
              <c:f>Лист1!$D$26:$D$31</c:f>
              <c:numCache>
                <c:formatCode>General</c:formatCode>
                <c:ptCount val="6"/>
                <c:pt idx="0">
                  <c:v>151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Лист1!$E$25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100" b="1" u="sng"/>
                </a:pPr>
                <a:endParaRPr lang="ru-RU"/>
              </a:p>
            </c:txPr>
            <c:showVal val="1"/>
          </c:dLbls>
          <c:cat>
            <c:strRef>
              <c:f>Лист1!$B$26:$B$31</c:f>
              <c:strCache>
                <c:ptCount val="6"/>
                <c:pt idx="0">
                  <c:v>Столкновения</c:v>
                </c:pt>
                <c:pt idx="1">
                  <c:v>Опрокидывания</c:v>
                </c:pt>
                <c:pt idx="2">
                  <c:v>Пешеходы</c:v>
                </c:pt>
                <c:pt idx="3">
                  <c:v>Наезд на ТС</c:v>
                </c:pt>
                <c:pt idx="4">
                  <c:v>Съезд с дороги</c:v>
                </c:pt>
                <c:pt idx="5">
                  <c:v>Препятствие</c:v>
                </c:pt>
              </c:strCache>
            </c:strRef>
          </c:cat>
          <c:val>
            <c:numRef>
              <c:f>Лист1!$E$26:$E$31</c:f>
              <c:numCache>
                <c:formatCode>General</c:formatCode>
                <c:ptCount val="6"/>
                <c:pt idx="0">
                  <c:v>141</c:v>
                </c:pt>
                <c:pt idx="1">
                  <c:v>7</c:v>
                </c:pt>
                <c:pt idx="2">
                  <c:v>25</c:v>
                </c:pt>
                <c:pt idx="3">
                  <c:v>15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hape val="box"/>
        <c:axId val="66607360"/>
        <c:axId val="66633728"/>
        <c:axId val="0"/>
      </c:bar3DChart>
      <c:catAx>
        <c:axId val="66607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FuturaFuturisC" pitchFamily="50" charset="0"/>
              </a:defRPr>
            </a:pPr>
            <a:endParaRPr lang="ru-RU"/>
          </a:p>
        </c:txPr>
        <c:crossAx val="66633728"/>
        <c:crosses val="autoZero"/>
        <c:auto val="1"/>
        <c:lblAlgn val="ctr"/>
        <c:lblOffset val="100"/>
      </c:catAx>
      <c:valAx>
        <c:axId val="66633728"/>
        <c:scaling>
          <c:orientation val="minMax"/>
        </c:scaling>
        <c:axPos val="l"/>
        <c:majorGridlines/>
        <c:numFmt formatCode="General" sourceLinked="1"/>
        <c:tickLblPos val="nextTo"/>
        <c:crossAx val="6660736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.27230161071621489"/>
          <c:y val="2.8728735976481228E-2"/>
          <c:w val="0.49956530080798867"/>
          <c:h val="6.9632769931327027E-2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009080438218201E-2"/>
          <c:y val="2.7254952226770664E-2"/>
          <c:w val="0.96346213318463059"/>
          <c:h val="0.9156294372213315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Лист1!$C$16</c:f>
              <c:strCache>
                <c:ptCount val="1"/>
                <c:pt idx="0">
                  <c:v>2017 год (базовый)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0" i="0" baseline="0"/>
                </a:pPr>
                <a:endParaRPr lang="ru-RU"/>
              </a:p>
            </c:txPr>
            <c:showVal val="1"/>
          </c:dLbls>
          <c:cat>
            <c:strRef>
              <c:f>Лист1!$B$17:$B$20</c:f>
              <c:strCache>
                <c:ptCount val="4"/>
                <c:pt idx="0">
                  <c:v>Федеральные дорог</c:v>
                </c:pt>
                <c:pt idx="1">
                  <c:v>"Иртыш"</c:v>
                </c:pt>
                <c:pt idx="2">
                  <c:v>"Сибирь"</c:v>
                </c:pt>
                <c:pt idx="3">
                  <c:v>"Чуйский тракт"</c:v>
                </c:pt>
              </c:strCache>
            </c:strRef>
          </c:cat>
          <c:val>
            <c:numRef>
              <c:f>Лист1!$C$17:$C$20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 formatCode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Лист1!$D$16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0"/>
                  <c:y val="1.2368371794424805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/>
                    </a:pPr>
                    <a:r>
                      <a:rPr lang="ru-RU" b="0" dirty="0" smtClean="0"/>
                      <a:t>нет</a:t>
                    </a:r>
                    <a:endParaRPr lang="en-US" b="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0" i="0" baseline="0"/>
                </a:pPr>
                <a:endParaRPr lang="ru-RU"/>
              </a:p>
            </c:txPr>
            <c:showVal val="1"/>
          </c:dLbls>
          <c:cat>
            <c:strRef>
              <c:f>Лист1!$B$17:$B$20</c:f>
              <c:strCache>
                <c:ptCount val="4"/>
                <c:pt idx="0">
                  <c:v>Федеральные дорог</c:v>
                </c:pt>
                <c:pt idx="1">
                  <c:v>"Иртыш"</c:v>
                </c:pt>
                <c:pt idx="2">
                  <c:v>"Сибирь"</c:v>
                </c:pt>
                <c:pt idx="3">
                  <c:v>"Чуйский тракт"</c:v>
                </c:pt>
              </c:strCache>
            </c:strRef>
          </c:cat>
          <c:val>
            <c:numRef>
              <c:f>Лист1!$D$17:$D$20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 formatCode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Лист1!$E$16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2"/>
              <c:layout>
                <c:manualLayout>
                  <c:x val="0"/>
                  <c:y val="9.8946974355398568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baseline="0"/>
                    </a:pPr>
                    <a:r>
                      <a:rPr lang="ru-RU" b="0" dirty="0" smtClean="0"/>
                      <a:t>нет</a:t>
                    </a:r>
                    <a:endParaRPr lang="en-US" b="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0" i="0" u="none" baseline="0"/>
                </a:pPr>
                <a:endParaRPr lang="ru-RU"/>
              </a:p>
            </c:txPr>
            <c:showVal val="1"/>
          </c:dLbls>
          <c:cat>
            <c:strRef>
              <c:f>Лист1!$B$17:$B$20</c:f>
              <c:strCache>
                <c:ptCount val="4"/>
                <c:pt idx="0">
                  <c:v>Федеральные дорог</c:v>
                </c:pt>
                <c:pt idx="1">
                  <c:v>"Иртыш"</c:v>
                </c:pt>
                <c:pt idx="2">
                  <c:v>"Сибирь"</c:v>
                </c:pt>
                <c:pt idx="3">
                  <c:v>"Чуйский тракт"</c:v>
                </c:pt>
              </c:strCache>
            </c:strRef>
          </c:cat>
          <c:val>
            <c:numRef>
              <c:f>Лист1!$E$17:$E$20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 formatCode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Лист1!$F$16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 u="sng"/>
                </a:pPr>
                <a:endParaRPr lang="ru-RU"/>
              </a:p>
            </c:txPr>
            <c:showVal val="1"/>
          </c:dLbls>
          <c:cat>
            <c:strRef>
              <c:f>Лист1!$B$17:$B$20</c:f>
              <c:strCache>
                <c:ptCount val="4"/>
                <c:pt idx="0">
                  <c:v>Федеральные дорог</c:v>
                </c:pt>
                <c:pt idx="1">
                  <c:v>"Иртыш"</c:v>
                </c:pt>
                <c:pt idx="2">
                  <c:v>"Сибирь"</c:v>
                </c:pt>
                <c:pt idx="3">
                  <c:v>"Чуйский тракт"</c:v>
                </c:pt>
              </c:strCache>
            </c:strRef>
          </c:cat>
          <c:val>
            <c:numRef>
              <c:f>Лист1!$F$17:$F$20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1</c:v>
                </c:pt>
                <c:pt idx="3" formatCode="0">
                  <c:v>3</c:v>
                </c:pt>
              </c:numCache>
            </c:numRef>
          </c:val>
        </c:ser>
        <c:axId val="67535616"/>
        <c:axId val="67537152"/>
      </c:barChart>
      <c:catAx>
        <c:axId val="67535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300" b="0">
                <a:latin typeface="FuturaFuturisC" pitchFamily="50" charset="0"/>
              </a:defRPr>
            </a:pPr>
            <a:endParaRPr lang="ru-RU"/>
          </a:p>
        </c:txPr>
        <c:crossAx val="67537152"/>
        <c:crosses val="autoZero"/>
        <c:auto val="1"/>
        <c:lblAlgn val="ctr"/>
        <c:lblOffset val="100"/>
      </c:catAx>
      <c:valAx>
        <c:axId val="6753715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67535616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300" b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.18086511858505291"/>
          <c:y val="3.128418953955181E-2"/>
          <c:w val="0.64701345746353389"/>
          <c:h val="7.7388261524240776E-2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1304E-0AAD-42B8-9E62-74E9E4E69674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C084-9D91-4713-A3FF-7D4AAADA2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" y="1989140"/>
            <a:ext cx="6946900" cy="1177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380288" y="2493965"/>
            <a:ext cx="0" cy="2878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3410"/>
          <a:stretch>
            <a:fillRect/>
          </a:stretch>
        </p:blipFill>
        <p:spPr bwMode="auto">
          <a:xfrm>
            <a:off x="0" y="2493964"/>
            <a:ext cx="914558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3213101"/>
            <a:ext cx="6570662" cy="2087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mtClean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380288" y="2420938"/>
            <a:ext cx="0" cy="29527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88" y="53721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itter-kya\Desktop\ДОКУМЕНТЫ\КАРТЫ JPEG\2020\логотип_фку_сибуправтодор_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4" y="5724525"/>
            <a:ext cx="3060420" cy="8255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5743575"/>
            <a:ext cx="3124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9" y="0"/>
            <a:ext cx="6935789" cy="1052513"/>
          </a:xfrm>
          <a:prstGeom prst="rect">
            <a:avLst/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1550" y="19050"/>
            <a:ext cx="0" cy="8270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933450"/>
            <a:ext cx="69119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107951" y="188914"/>
            <a:ext cx="620713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5D5BCA-FFBF-4CAA-81BE-3EEE8D17289F}" type="slidenum">
              <a:rPr lang="ru-RU" sz="2800" smtClean="0">
                <a:solidFill>
                  <a:srgbClr val="FFFFFF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40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Picture 2" descr="C:\Users\bitter-kya\Desktop\ДОКУМЕНТЫ\КАРТЫ JPEG\2020\логотип_фку_сибуправтодор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911" y="545434"/>
            <a:ext cx="1850489" cy="49914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448" y="47625"/>
            <a:ext cx="188905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9209E7E-EDAB-4E1B-8C1F-FD8238AACC0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BC8AA8E-07C5-4675-B220-0FF997F6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553379"/>
            <a:ext cx="7486650" cy="19900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Garamond" pitchFamily="18" charset="0"/>
              </a:rPr>
              <a:t>«О ходе реализации мероприятий, направленных на ликвидацию участков концентрации дорожно-транспортных происшествий и снижение основных показателей аварийности на</a:t>
            </a: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Garamond" pitchFamily="18" charset="0"/>
              </a:rPr>
              <a:t>федеральных автомобильных дорогах Новосибирской области»</a:t>
            </a:r>
            <a:endParaRPr lang="ru-RU" sz="2400" dirty="0">
              <a:solidFill>
                <a:schemeClr val="bg1"/>
              </a:solidFill>
              <a:latin typeface="Garamond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1511" y="4587905"/>
            <a:ext cx="7220253" cy="8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r"/>
            <a:r>
              <a:rPr lang="ru-RU" altLang="ru-RU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Тулеев Дмитрий </a:t>
            </a:r>
            <a:r>
              <a:rPr lang="ru-RU" altLang="ru-RU" b="1" dirty="0" err="1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Аманович</a:t>
            </a:r>
            <a:endParaRPr lang="ru-RU" altLang="ru-RU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 algn="r"/>
            <a:r>
              <a:rPr lang="ru-RU" altLang="ru-RU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Начальник ФКУ «Сибуправтодор» </a:t>
            </a:r>
            <a:endParaRPr lang="ru-RU" altLang="ru-RU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246" t="72741" r="35129" b="14142"/>
          <a:stretch>
            <a:fillRect/>
          </a:stretch>
        </p:blipFill>
        <p:spPr bwMode="auto">
          <a:xfrm>
            <a:off x="2699792" y="5661248"/>
            <a:ext cx="3096344" cy="92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9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4737" y="105212"/>
            <a:ext cx="65501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50" b="1" dirty="0" smtClean="0">
                <a:solidFill>
                  <a:schemeClr val="bg1"/>
                </a:solidFill>
                <a:latin typeface="Garamond" pitchFamily="18" charset="0"/>
              </a:rPr>
              <a:t>Мероприятия по установке знаков</a:t>
            </a:r>
            <a:r>
              <a:rPr lang="en-US" sz="1850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1850" b="1" dirty="0" smtClean="0">
                <a:solidFill>
                  <a:schemeClr val="bg1"/>
                </a:solidFill>
                <a:latin typeface="Garamond" pitchFamily="18" charset="0"/>
              </a:rPr>
              <a:t>с нанесением профильной разметки и передвижных приборов ФВФ</a:t>
            </a:r>
          </a:p>
        </p:txBody>
      </p:sp>
      <p:pic>
        <p:nvPicPr>
          <p:cNvPr id="4" name="Рисунок 3" descr="dorozhnyy-znak-obgon-zapresh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9" y="5063979"/>
            <a:ext cx="1312400" cy="1278098"/>
          </a:xfrm>
          <a:prstGeom prst="rect">
            <a:avLst/>
          </a:prstGeom>
        </p:spPr>
      </p:pic>
      <p:pic>
        <p:nvPicPr>
          <p:cNvPr id="7" name="Рисунок 6" descr="3.24_70_Russian_road_sig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21" y="1321789"/>
            <a:ext cx="1211686" cy="1211686"/>
          </a:xfrm>
          <a:prstGeom prst="rect">
            <a:avLst/>
          </a:prstGeom>
        </p:spPr>
      </p:pic>
      <p:pic>
        <p:nvPicPr>
          <p:cNvPr id="8" name="Рисунок 7" descr="8.23_Russian_road_sig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550877" y="2538193"/>
            <a:ext cx="1034642" cy="517321"/>
          </a:xfrm>
          <a:prstGeom prst="rect">
            <a:avLst/>
          </a:prstGeom>
        </p:spPr>
      </p:pic>
      <p:pic>
        <p:nvPicPr>
          <p:cNvPr id="12" name="Picture 4" descr="C:\Documents and Settings\dorohov-al\Рабочий стол\к докладу\20160511_144951.jpg"/>
          <p:cNvPicPr>
            <a:picLocks noChangeAspect="1" noChangeArrowheads="1"/>
          </p:cNvPicPr>
          <p:nvPr/>
        </p:nvPicPr>
        <p:blipFill>
          <a:blip r:embed="rId5" cstate="print"/>
          <a:srcRect t="4715" b="31135"/>
          <a:stretch>
            <a:fillRect/>
          </a:stretch>
        </p:blipFill>
        <p:spPr bwMode="auto">
          <a:xfrm>
            <a:off x="450209" y="3514986"/>
            <a:ext cx="1277923" cy="11705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14026" y="1702092"/>
            <a:ext cx="655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24 знаков 3.24 «Ограничение максимальной скорости» с табличкой 8.23 «</a:t>
            </a:r>
            <a:r>
              <a:rPr lang="ru-RU" sz="2000" b="1" dirty="0" err="1" smtClean="0">
                <a:latin typeface="Garamond" pitchFamily="18" charset="0"/>
                <a:cs typeface="Arial" pitchFamily="34" charset="0"/>
              </a:rPr>
              <a:t>Фотовидеофиксация</a:t>
            </a: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» на 10 участках федеральных дорог области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5301" y="3488947"/>
            <a:ext cx="697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15 передвижных комплексов ФВФ нарушений ПДД РФ, контролирующих установленный скоростной режим на 10 участках федеральных дорог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0468" y="5217079"/>
            <a:ext cx="706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9 знаков 3.20 «Обгон запрещён» с нанесением профильных линий горизонтальной дорожной разметки </a:t>
            </a:r>
          </a:p>
          <a:p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на 5 участках 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9905" y="264603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IV </a:t>
            </a: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этап. Капиталоёмкие мероприятия</a:t>
            </a:r>
          </a:p>
        </p:txBody>
      </p:sp>
      <p:pic>
        <p:nvPicPr>
          <p:cNvPr id="1027" name="Picture 3" descr="C:\Users\pozdnyakov-in\AppData\Local\Microsoft\Windows\Temporary Internet Files\Content.Outlook\HD6EKWYH\IMG-20210202-WA0017 (2)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8080" t="18843" r="26972" b="8506"/>
          <a:stretch>
            <a:fillRect/>
          </a:stretch>
        </p:blipFill>
        <p:spPr bwMode="auto">
          <a:xfrm>
            <a:off x="469784" y="4865613"/>
            <a:ext cx="1829858" cy="135901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5951" t="27214" r="19549" b="42890"/>
          <a:stretch>
            <a:fillRect/>
          </a:stretch>
        </p:blipFill>
        <p:spPr bwMode="auto">
          <a:xfrm>
            <a:off x="469783" y="3120705"/>
            <a:ext cx="1830825" cy="13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24416" y="3379891"/>
            <a:ext cx="706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комплексное обустройство локального пересечения </a:t>
            </a:r>
          </a:p>
          <a:p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с установкой светофора и электрического освещения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6360" y="4965410"/>
            <a:ext cx="656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стационарного электрического освещения на пешеходных переходах и остановках общественного транспорта</a:t>
            </a:r>
            <a:r>
              <a:rPr lang="ru-RU" sz="2000" b="1" dirty="0" smtClean="0">
                <a:latin typeface="Garamond" pitchFamily="18" charset="0"/>
              </a:rPr>
              <a:t> общей протяженностью 1,8 км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3" name="Picture 3" descr="C:\Users\pozdnyakov-in\Desktop\ФОТО по БДД в 2020 году\Знаки на Г- образных опорах\Р-254 км 1072 по Предписанию РДТ.jpg"/>
          <p:cNvPicPr>
            <a:picLocks noChangeAspect="1" noChangeArrowheads="1"/>
          </p:cNvPicPr>
          <p:nvPr/>
        </p:nvPicPr>
        <p:blipFill>
          <a:blip r:embed="rId4" cstate="print"/>
          <a:srcRect l="45476" t="23124" r="6728" b="25832"/>
          <a:stretch>
            <a:fillRect/>
          </a:stretch>
        </p:blipFill>
        <p:spPr bwMode="auto">
          <a:xfrm>
            <a:off x="469782" y="1275125"/>
            <a:ext cx="1843341" cy="14764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82471" y="1601423"/>
            <a:ext cx="706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39 дублирующих дорожных знаков 5.19.1</a:t>
            </a:r>
          </a:p>
          <a:p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на пеш. переходах над ПЧ на Г-образных опорах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4738" y="264603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Комплексы фотовидеофиксации нарушений ПДД</a:t>
            </a:r>
          </a:p>
        </p:txBody>
      </p:sp>
      <p:pic>
        <p:nvPicPr>
          <p:cNvPr id="3074" name="Picture 2" descr="IMG_080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2465"/>
          <a:stretch>
            <a:fillRect/>
          </a:stretch>
        </p:blipFill>
        <p:spPr bwMode="auto">
          <a:xfrm>
            <a:off x="4619696" y="1249960"/>
            <a:ext cx="4083343" cy="531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_111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292" t="9721" b="28418"/>
          <a:stretch>
            <a:fillRect/>
          </a:stretch>
        </p:blipFill>
        <p:spPr bwMode="auto">
          <a:xfrm>
            <a:off x="545284" y="1258363"/>
            <a:ext cx="3716324" cy="26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MG_1390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713" t="13110" r="4283"/>
          <a:stretch>
            <a:fillRect/>
          </a:stretch>
        </p:blipFill>
        <p:spPr bwMode="auto">
          <a:xfrm>
            <a:off x="553673" y="3993160"/>
            <a:ext cx="3724712" cy="25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0527" y="76200"/>
            <a:ext cx="6290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Установка стационарного электрического освещения в границах населённых пунктов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" name="Рисунок 9" descr="5a093f1633ee9832053178.jpg"/>
          <p:cNvPicPr>
            <a:picLocks noChangeAspect="1"/>
          </p:cNvPicPr>
          <p:nvPr/>
        </p:nvPicPr>
        <p:blipFill>
          <a:blip r:embed="rId2" cstate="print"/>
          <a:srcRect l="24594" r="14140"/>
          <a:stretch>
            <a:fillRect/>
          </a:stretch>
        </p:blipFill>
        <p:spPr>
          <a:xfrm>
            <a:off x="522164" y="1468073"/>
            <a:ext cx="4574158" cy="4974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6675" y="2171875"/>
            <a:ext cx="3976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Линии стационарного электрического освещения общей протяженностью 13,1 км на участках автомобильных дорог федерального значения в границах населенных пунктов:</a:t>
            </a:r>
          </a:p>
          <a:p>
            <a:endParaRPr lang="ru-RU" sz="2000" b="1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Р-255 – р.п. Мошково</a:t>
            </a:r>
            <a:r>
              <a:rPr lang="en-US" sz="2000" b="1" dirty="0" smtClean="0">
                <a:latin typeface="Garamond" pitchFamily="18" charset="0"/>
                <a:cs typeface="Arial" pitchFamily="34" charset="0"/>
              </a:rPr>
              <a:t>;</a:t>
            </a:r>
            <a:endParaRPr lang="ru-RU" sz="2000" b="1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Р-256 – г. </a:t>
            </a:r>
            <a:r>
              <a:rPr lang="ru-RU" sz="2000" b="1" dirty="0" err="1" smtClean="0">
                <a:latin typeface="Garamond" pitchFamily="18" charset="0"/>
                <a:cs typeface="Arial" pitchFamily="34" charset="0"/>
              </a:rPr>
              <a:t>Искитим</a:t>
            </a: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, п. Евсино, н.п. </a:t>
            </a:r>
            <a:r>
              <a:rPr lang="ru-RU" sz="2000" b="1" dirty="0" err="1" smtClean="0">
                <a:latin typeface="Garamond" pitchFamily="18" charset="0"/>
                <a:cs typeface="Arial" pitchFamily="34" charset="0"/>
              </a:rPr>
              <a:t>Керамкомбинат</a:t>
            </a: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, д. Евсино.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1477" y="85230"/>
            <a:ext cx="6290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Строительство надземного пешеходного        перехода в Бердске (район п. Новый)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Picture 2" descr="C:\Users\pozdnyakov-in\AppData\Local\Microsoft\Windows\Temporary Internet Files\Content.Outlook\HD6EKWYH\макет1 1 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5011" t="15522" r="10002"/>
          <a:stretch>
            <a:fillRect/>
          </a:stretch>
        </p:blipFill>
        <p:spPr bwMode="auto">
          <a:xfrm>
            <a:off x="304800" y="1702789"/>
            <a:ext cx="8518138" cy="4345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0527" y="252369"/>
            <a:ext cx="629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Введён в эксплуатацию участок реконструкции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6" name="Picture 2" descr="C:\temp\Rar$DIa5612.40223\DSC_0558.JPG"/>
          <p:cNvPicPr>
            <a:picLocks noChangeAspect="1" noChangeArrowheads="1"/>
          </p:cNvPicPr>
          <p:nvPr/>
        </p:nvPicPr>
        <p:blipFill>
          <a:blip r:embed="rId2" cstate="print"/>
          <a:srcRect b="1782"/>
          <a:stretch>
            <a:fillRect/>
          </a:stretch>
        </p:blipFill>
        <p:spPr bwMode="auto">
          <a:xfrm>
            <a:off x="620785" y="1329208"/>
            <a:ext cx="7868873" cy="5138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0527" y="252369"/>
            <a:ext cx="629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Тросовое ограждение, </a:t>
            </a:r>
            <a:r>
              <a:rPr lang="ru-RU" sz="2000" b="1" dirty="0" err="1" smtClean="0">
                <a:solidFill>
                  <a:schemeClr val="bg1"/>
                </a:solidFill>
                <a:latin typeface="Garamond" pitchFamily="18" charset="0"/>
              </a:rPr>
              <a:t>делиниаторы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050" name="Picture 2" descr="C:\Users\pozdnyakov-in\Desktop\ФОТО по БДД в 2020 году\Тросовое ограждение\После завершения всех работ\IMG-20210126-WA002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34243" b="42198"/>
          <a:stretch>
            <a:fillRect/>
          </a:stretch>
        </p:blipFill>
        <p:spPr bwMode="auto">
          <a:xfrm>
            <a:off x="3956807" y="1275123"/>
            <a:ext cx="4784522" cy="3405933"/>
          </a:xfrm>
          <a:prstGeom prst="rect">
            <a:avLst/>
          </a:prstGeom>
          <a:noFill/>
        </p:spPr>
      </p:pic>
      <p:pic>
        <p:nvPicPr>
          <p:cNvPr id="2051" name="Picture 3" descr="C:\Users\pozdnyakov-in\Desktop\ФОТО по БДД в 2020 году\Установка делиниаторов в НСО\IMG-20200630-WA0024.jpg"/>
          <p:cNvPicPr>
            <a:picLocks noChangeAspect="1" noChangeArrowheads="1"/>
          </p:cNvPicPr>
          <p:nvPr/>
        </p:nvPicPr>
        <p:blipFill>
          <a:blip r:embed="rId3" cstate="print"/>
          <a:srcRect r="4985" b="45566"/>
          <a:stretch>
            <a:fillRect/>
          </a:stretch>
        </p:blipFill>
        <p:spPr bwMode="auto">
          <a:xfrm>
            <a:off x="469783" y="2835227"/>
            <a:ext cx="4755653" cy="3632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0527" y="252369"/>
            <a:ext cx="629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Комплекс поперечных шумовых полос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5" name="Picture 3" descr="C:\Users\pozdnyakov-in\Desktop\ФОТО по БДД в 2020 году\Шумовые полосы жёлто-зелёного цвета\IMG-20200818-WA00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9450" t="21284" r="18807" b="38349"/>
          <a:stretch>
            <a:fillRect/>
          </a:stretch>
        </p:blipFill>
        <p:spPr bwMode="auto">
          <a:xfrm>
            <a:off x="3607266" y="3145872"/>
            <a:ext cx="5147180" cy="3380763"/>
          </a:xfrm>
          <a:prstGeom prst="rect">
            <a:avLst/>
          </a:prstGeom>
          <a:noFill/>
        </p:spPr>
      </p:pic>
      <p:pic>
        <p:nvPicPr>
          <p:cNvPr id="3074" name="Picture 2" descr="C:\Users\pozdnyakov-in\Desktop\ФОТО по БДД в 2020 году\Шумовые полосы жёлто-зелёного цвета\IMG-20200818-WA0001.jpg"/>
          <p:cNvPicPr>
            <a:picLocks noChangeAspect="1" noChangeArrowheads="1"/>
          </p:cNvPicPr>
          <p:nvPr/>
        </p:nvPicPr>
        <p:blipFill>
          <a:blip r:embed="rId3" cstate="print"/>
          <a:srcRect t="14952" r="4354" b="10114"/>
          <a:stretch>
            <a:fillRect/>
          </a:stretch>
        </p:blipFill>
        <p:spPr bwMode="auto">
          <a:xfrm>
            <a:off x="302004" y="1291905"/>
            <a:ext cx="5011240" cy="32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5026" y="243980"/>
            <a:ext cx="629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Горизонтальная дорожная разметка жёлтого цвета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7" name="Picture 3" descr="C:\Users\pozdnyakov-in\Desktop\ФОТО по БДД в 2020 году\Жёлтая разметка\Линия 1.19 по решению Комиссии по БДД (Татарск)\Р-254 км 995+22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26379" b="27505"/>
          <a:stretch>
            <a:fillRect/>
          </a:stretch>
        </p:blipFill>
        <p:spPr bwMode="auto">
          <a:xfrm>
            <a:off x="4580389" y="1224792"/>
            <a:ext cx="3942825" cy="2424419"/>
          </a:xfrm>
          <a:prstGeom prst="rect">
            <a:avLst/>
          </a:prstGeom>
          <a:noFill/>
        </p:spPr>
      </p:pic>
      <p:pic>
        <p:nvPicPr>
          <p:cNvPr id="1028" name="Picture 4" descr="C:\Users\pozdnyakov-in\Desktop\ФОТО по БДД в 2020 году\Жёлтая разметка\Линия 1.19 по решению Комиссии по БДД (Убинка)\IMG-20201112-WA000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23939" b="24029"/>
          <a:stretch>
            <a:fillRect/>
          </a:stretch>
        </p:blipFill>
        <p:spPr bwMode="auto">
          <a:xfrm>
            <a:off x="973122" y="3842156"/>
            <a:ext cx="7139031" cy="2785963"/>
          </a:xfrm>
          <a:prstGeom prst="rect">
            <a:avLst/>
          </a:prstGeom>
          <a:noFill/>
        </p:spPr>
      </p:pic>
      <p:pic>
        <p:nvPicPr>
          <p:cNvPr id="1029" name="Picture 5" descr="C:\Users\pozdnyakov-in\Desktop\ФОТО по БДД в 2020 году\Жёлтая разметка\Линия 1.19 по решению Комиссии по БДД (Убинка)\IMG-20201102-WA000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8015" b="61145"/>
          <a:stretch>
            <a:fillRect/>
          </a:stretch>
        </p:blipFill>
        <p:spPr bwMode="auto">
          <a:xfrm>
            <a:off x="309868" y="1258348"/>
            <a:ext cx="4111130" cy="239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0527" y="252369"/>
            <a:ext cx="629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Профильная дорожная разметка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" name="Picture 2" descr="C:\Users\dorohov-al\Desktop\фото\IMG-2019022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481" y="3061980"/>
            <a:ext cx="4595069" cy="3446303"/>
          </a:xfrm>
          <a:prstGeom prst="rect">
            <a:avLst/>
          </a:prstGeom>
          <a:noFill/>
        </p:spPr>
      </p:pic>
      <p:pic>
        <p:nvPicPr>
          <p:cNvPr id="1026" name="Picture 2" descr="C:\Users\pozdnyakov-in\Desktop\ФОТО по БДД в 2019 году\Структурная разметка\IMG-20190802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69" y="1382085"/>
            <a:ext cx="4538445" cy="3403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5290" y="103342"/>
            <a:ext cx="6120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Аварийность на федеральных автомобильных дорогах Новосибирской области за 2017 </a:t>
            </a: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 2020 гг.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74826" y="1501629"/>
          <a:ext cx="8516836" cy="481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493" y="244445"/>
            <a:ext cx="405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3070" y="3120391"/>
            <a:ext cx="6010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 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7512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7960" y="239436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Основные виды ДТП в период 2018 </a:t>
            </a: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2020 гг.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75494" y="1284214"/>
          <a:ext cx="8239999" cy="504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9905" y="105212"/>
            <a:ext cx="6120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Программа работ на 2021 год по ликвидации АОУ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и повышение безопасности дорожного движения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7649" t="16536" r="14650" b="8108"/>
          <a:stretch>
            <a:fillRect/>
          </a:stretch>
        </p:blipFill>
        <p:spPr bwMode="auto">
          <a:xfrm>
            <a:off x="822122" y="1205643"/>
            <a:ext cx="7583648" cy="54197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8846" y="271122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Участки концентрации ДТП за 2017 </a:t>
            </a: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 2020 гг.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09955" y="1320478"/>
          <a:ext cx="8422984" cy="51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8846" y="271122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План мероприятий на 2021 год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2752" r="885" b="10537"/>
          <a:stretch>
            <a:fillRect/>
          </a:stretch>
        </p:blipFill>
        <p:spPr bwMode="auto">
          <a:xfrm>
            <a:off x="212380" y="1149292"/>
            <a:ext cx="8724491" cy="528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62"/>
          <a:stretch>
            <a:fillRect/>
          </a:stretch>
        </p:blipFill>
        <p:spPr bwMode="auto">
          <a:xfrm>
            <a:off x="172939" y="1140901"/>
            <a:ext cx="8794892" cy="560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58846" y="271122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План мероприятий на 2021 год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846" y="271122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I </a:t>
            </a: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этап. Муляжи экипажа ДПС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" name="Picture 2" descr="C:\Users\pozdnyakov-in\AppData\Local\Microsoft\Windows\Temporary Internet Files\Content.Outlook\HD6EKWYH\77c3fecc-1208-499c-ad93-deaf8e963721.JPG"/>
          <p:cNvPicPr>
            <a:picLocks noChangeAspect="1" noChangeArrowheads="1"/>
          </p:cNvPicPr>
          <p:nvPr/>
        </p:nvPicPr>
        <p:blipFill>
          <a:blip r:embed="rId2" cstate="print"/>
          <a:srcRect t="25799"/>
          <a:stretch>
            <a:fillRect/>
          </a:stretch>
        </p:blipFill>
        <p:spPr bwMode="auto">
          <a:xfrm>
            <a:off x="469783" y="1375794"/>
            <a:ext cx="2944536" cy="302575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485" t="35156" r="36924" b="31320"/>
          <a:stretch>
            <a:fillRect/>
          </a:stretch>
        </p:blipFill>
        <p:spPr bwMode="auto">
          <a:xfrm>
            <a:off x="3783433" y="1392572"/>
            <a:ext cx="4885565" cy="30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ozdnyakov-in\AppData\Local\Microsoft\Windows\Temporary Internet Files\Content.Outlook\HD6EKWYH\a2d6f6c2-f06e-4d94-a069-6fb74efcf1e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7401" r="24557" b="53602"/>
          <a:stretch>
            <a:fillRect/>
          </a:stretch>
        </p:blipFill>
        <p:spPr bwMode="auto">
          <a:xfrm>
            <a:off x="1849247" y="4630723"/>
            <a:ext cx="5726011" cy="1922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1516" y="256214"/>
            <a:ext cx="6120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II </a:t>
            </a:r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этап. Мероприятия по установке знаков</a:t>
            </a:r>
            <a:endParaRPr lang="ru-RU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Рисунок 4" descr="1531140155_1_11_1-1_1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47" y="3488248"/>
            <a:ext cx="2178135" cy="874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0921" y="1651758"/>
            <a:ext cx="637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16 информационных щитов повышенной видимости на 8 участках концентрации ДТП федеральных дорог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246" t="17414" r="38696" b="26379"/>
          <a:stretch>
            <a:fillRect/>
          </a:stretch>
        </p:blipFill>
        <p:spPr bwMode="auto">
          <a:xfrm>
            <a:off x="763399" y="4691942"/>
            <a:ext cx="1233181" cy="17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 l="51958" t="28133" r="38215" b="45627"/>
          <a:stretch>
            <a:fillRect/>
          </a:stretch>
        </p:blipFill>
        <p:spPr bwMode="auto">
          <a:xfrm>
            <a:off x="720113" y="1315471"/>
            <a:ext cx="1234521" cy="185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92866" y="3346334"/>
            <a:ext cx="620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23 дополнительных дорожных знака на     9 участках федеральных дорог, не требующих нанесения горизонтальной дорожной разметки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8033" y="5066077"/>
            <a:ext cx="620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Garamond" pitchFamily="18" charset="0"/>
                <a:cs typeface="Arial" pitchFamily="34" charset="0"/>
              </a:rPr>
              <a:t> установка знака индивидуального проектирования повышенной видимости, разъясняющего организацию движения при въезде на АЗС.</a:t>
            </a:r>
            <a:endParaRPr lang="ru-RU" sz="2000" b="1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4884</TotalTime>
  <Words>365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«О ходе реализации мероприятий, направленных на ликвидацию участков концентрации дорожно-транспортных происшествий и снижение основных показателей аварийности на федеральных автомобильных дорогах Новосибирской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Мелоративные мероприятия по предупреждению последствий подтопления автомобильной дороги Р-402 Тюмень-Ялуторовск-Ишим-Омск на участках км 487+800 – км 489+000,             км 496+500 – км 498+500, Омская область</dc:title>
  <dc:creator>Скурлатов Дмитрий Юрьевич</dc:creator>
  <cp:lastModifiedBy>Пользователь Windows</cp:lastModifiedBy>
  <cp:revision>252</cp:revision>
  <dcterms:created xsi:type="dcterms:W3CDTF">2020-06-23T09:34:23Z</dcterms:created>
  <dcterms:modified xsi:type="dcterms:W3CDTF">2021-03-25T10:18:27Z</dcterms:modified>
</cp:coreProperties>
</file>