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8" r:id="rId1"/>
  </p:sldMasterIdLst>
  <p:notesMasterIdLst>
    <p:notesMasterId r:id="rId18"/>
  </p:notesMasterIdLst>
  <p:sldIdLst>
    <p:sldId id="296" r:id="rId2"/>
    <p:sldId id="297" r:id="rId3"/>
    <p:sldId id="270" r:id="rId4"/>
    <p:sldId id="284" r:id="rId5"/>
    <p:sldId id="309" r:id="rId6"/>
    <p:sldId id="300" r:id="rId7"/>
    <p:sldId id="303" r:id="rId8"/>
    <p:sldId id="301" r:id="rId9"/>
    <p:sldId id="302" r:id="rId10"/>
    <p:sldId id="305" r:id="rId11"/>
    <p:sldId id="304" r:id="rId12"/>
    <p:sldId id="299" r:id="rId13"/>
    <p:sldId id="306" r:id="rId14"/>
    <p:sldId id="307" r:id="rId15"/>
    <p:sldId id="308" r:id="rId16"/>
    <p:sldId id="268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.xlsx"/><Relationship Id="rId1" Type="http://schemas.openxmlformats.org/officeDocument/2006/relationships/image" Target="../media/image4.jpg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image" Target="../media/image7.jpg"/><Relationship Id="rId1" Type="http://schemas.openxmlformats.org/officeDocument/2006/relationships/image" Target="../media/image6.JPG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blipFill dpi="0" rotWithShape="1">
          <a:blip xmlns:r="http://schemas.openxmlformats.org/officeDocument/2006/relationships" r:embed="rId1">
            <a:alphaModFix amt="86000"/>
          </a:blip>
          <a:srcRect/>
          <a:stretch>
            <a:fillRect/>
          </a:stretch>
        </a:blipFill>
      </c:spPr>
    </c:sideWall>
    <c:backWall>
      <c:thickness val="0"/>
      <c:spPr>
        <a:blipFill dpi="0" rotWithShape="1">
          <a:blip xmlns:r="http://schemas.openxmlformats.org/officeDocument/2006/relationships" r:embed="rId1">
            <a:alphaModFix amt="86000"/>
          </a:blip>
          <a:srcRect/>
          <a:stretch>
            <a:fillRect/>
          </a:stretch>
        </a:blipFill>
      </c:spPr>
    </c:backWall>
    <c:plotArea>
      <c:layout>
        <c:manualLayout>
          <c:layoutTarget val="inner"/>
          <c:xMode val="edge"/>
          <c:yMode val="edge"/>
          <c:x val="0.1013742656006853"/>
          <c:y val="3.1881434477256006E-2"/>
          <c:w val="0.75465526878584621"/>
          <c:h val="0.8431732650045967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ДТП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ДТП</c:v>
                </c:pt>
                <c:pt idx="1">
                  <c:v>Погибло</c:v>
                </c:pt>
                <c:pt idx="2">
                  <c:v>Ранено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175</c:v>
                </c:pt>
                <c:pt idx="1">
                  <c:v>10</c:v>
                </c:pt>
                <c:pt idx="2">
                  <c:v>196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57-4F03-8C2C-18324125225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ДТП по ДУ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ДТП</c:v>
                </c:pt>
                <c:pt idx="1">
                  <c:v>Погибло</c:v>
                </c:pt>
                <c:pt idx="2">
                  <c:v>Ранено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121</c:v>
                </c:pt>
                <c:pt idx="1">
                  <c:v>1</c:v>
                </c:pt>
                <c:pt idx="2">
                  <c:v>139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34-475B-A6E4-DD9A7E3350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49462400"/>
        <c:axId val="149476480"/>
        <c:axId val="0"/>
      </c:bar3DChart>
      <c:catAx>
        <c:axId val="1494624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9476480"/>
        <c:crosses val="autoZero"/>
        <c:auto val="1"/>
        <c:lblAlgn val="ctr"/>
        <c:lblOffset val="100"/>
        <c:noMultiLvlLbl val="0"/>
      </c:catAx>
      <c:valAx>
        <c:axId val="1494764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94624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4134955700913494"/>
          <c:y val="0.29464069017942002"/>
          <c:w val="0.15865044299086506"/>
          <c:h val="0.40279856887533289"/>
        </c:manualLayout>
      </c:layout>
      <c:overlay val="0"/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blipFill dpi="0" rotWithShape="1">
          <a:blip xmlns:r="http://schemas.openxmlformats.org/officeDocument/2006/relationships" r:embed="rId1">
            <a:alphaModFix amt="50000"/>
          </a:blip>
          <a:srcRect/>
          <a:stretch>
            <a:fillRect/>
          </a:stretch>
        </a:blipFill>
      </c:spPr>
    </c:sideWall>
    <c:backWall>
      <c:thickness val="0"/>
      <c:spPr>
        <a:blipFill dpi="0" rotWithShape="1">
          <a:blip xmlns:r="http://schemas.openxmlformats.org/officeDocument/2006/relationships" r:embed="rId2">
            <a:alphaModFix amt="98000"/>
          </a:blip>
          <a:srcRect/>
          <a:stretch>
            <a:fillRect/>
          </a:stretch>
        </a:blipFill>
      </c:spPr>
    </c:backWall>
    <c:plotArea>
      <c:layout>
        <c:manualLayout>
          <c:layoutTarget val="inner"/>
          <c:xMode val="edge"/>
          <c:yMode val="edge"/>
          <c:x val="0.1058270146787207"/>
          <c:y val="3.6443293946503759E-2"/>
          <c:w val="0.84168362463393265"/>
          <c:h val="0.8400414183644431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189</c:v>
                </c:pt>
                <c:pt idx="1">
                  <c:v>271</c:v>
                </c:pt>
                <c:pt idx="2">
                  <c:v>343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FF-4928-9CD5-797F155BA4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7687424"/>
        <c:axId val="57689216"/>
        <c:axId val="0"/>
      </c:bar3DChart>
      <c:catAx>
        <c:axId val="576874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7689216"/>
        <c:crosses val="autoZero"/>
        <c:auto val="1"/>
        <c:lblAlgn val="ctr"/>
        <c:lblOffset val="100"/>
        <c:noMultiLvlLbl val="0"/>
      </c:catAx>
      <c:valAx>
        <c:axId val="576892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76874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3">
    <c:autoUpdate val="0"/>
  </c:externalData>
  <c:userShapes r:id="rId4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0.66625</cdr:x>
      <cdr:y>0.94772</cdr:y>
    </cdr:from>
    <cdr:to>
      <cdr:x>0.77736</cdr:x>
      <cdr:y>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5482952" y="4289349"/>
          <a:ext cx="914400" cy="2366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0.2025</cdr:x>
      <cdr:y>0.22906</cdr:y>
    </cdr:from>
    <cdr:to>
      <cdr:x>0.3425</cdr:x>
      <cdr:y>0.30861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77536" y="928885"/>
          <a:ext cx="1021506" cy="3225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0.4208</cdr:x>
      <cdr:y>0.71199</cdr:y>
    </cdr:from>
    <cdr:to>
      <cdr:x>0.56955</cdr:x>
      <cdr:y>0.85518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070381" y="2887256"/>
          <a:ext cx="1085350" cy="5806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0.67966</cdr:x>
      <cdr:y>0.06996</cdr:y>
    </cdr:from>
    <cdr:to>
      <cdr:x>0.83715</cdr:x>
      <cdr:y>0.14951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593299" y="316632"/>
          <a:ext cx="1296080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0.66625</cdr:x>
      <cdr:y>0.94772</cdr:y>
    </cdr:from>
    <cdr:to>
      <cdr:x>0.77736</cdr:x>
      <cdr:y>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5482952" y="4289349"/>
          <a:ext cx="914400" cy="2366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91CD62-96C9-4B52-A6FC-206DDC161A95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DC1D7C-C38A-40D1-A376-2B66438FE9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595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11F72-8350-494A-AE2D-B046699441C2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62E8A-3A2E-4D5D-B49E-AA20D52DA8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2400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11F72-8350-494A-AE2D-B046699441C2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62E8A-3A2E-4D5D-B49E-AA20D52DA8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417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11F72-8350-494A-AE2D-B046699441C2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62E8A-3A2E-4D5D-B49E-AA20D52DA8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760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11F72-8350-494A-AE2D-B046699441C2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62E8A-3A2E-4D5D-B49E-AA20D52DA88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973134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11F72-8350-494A-AE2D-B046699441C2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62E8A-3A2E-4D5D-B49E-AA20D52DA8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8894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11F72-8350-494A-AE2D-B046699441C2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62E8A-3A2E-4D5D-B49E-AA20D52DA8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1452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11F72-8350-494A-AE2D-B046699441C2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62E8A-3A2E-4D5D-B49E-AA20D52DA8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3986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11F72-8350-494A-AE2D-B046699441C2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62E8A-3A2E-4D5D-B49E-AA20D52DA8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7975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11F72-8350-494A-AE2D-B046699441C2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62E8A-3A2E-4D5D-B49E-AA20D52DA8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9205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11F72-8350-494A-AE2D-B046699441C2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62E8A-3A2E-4D5D-B49E-AA20D52DA8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7012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11F72-8350-494A-AE2D-B046699441C2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62E8A-3A2E-4D5D-B49E-AA20D52DA8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755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11F72-8350-494A-AE2D-B046699441C2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62E8A-3A2E-4D5D-B49E-AA20D52DA8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5762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11F72-8350-494A-AE2D-B046699441C2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62E8A-3A2E-4D5D-B49E-AA20D52DA8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7259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11F72-8350-494A-AE2D-B046699441C2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62E8A-3A2E-4D5D-B49E-AA20D52DA8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101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11F72-8350-494A-AE2D-B046699441C2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62E8A-3A2E-4D5D-B49E-AA20D52DA8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089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11F72-8350-494A-AE2D-B046699441C2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62E8A-3A2E-4D5D-B49E-AA20D52DA8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3775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11F72-8350-494A-AE2D-B046699441C2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62E8A-3A2E-4D5D-B49E-AA20D52DA8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5717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8111F72-8350-494A-AE2D-B046699441C2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62E8A-3A2E-4D5D-B49E-AA20D52DA8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28796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  <p:sldLayoutId id="2147483813" r:id="rId15"/>
    <p:sldLayoutId id="2147483814" r:id="rId16"/>
    <p:sldLayoutId id="2147483815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60000"/>
                    </a14:imgEffect>
                    <a14:imgEffect>
                      <a14:brightnessContrast bright="1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288" y="2132856"/>
            <a:ext cx="4320480" cy="3940825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332656"/>
            <a:ext cx="849694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0541" cmpd="sng">
                  <a:solidFill>
                    <a:schemeClr val="tx1">
                      <a:lumMod val="50000"/>
                      <a:alpha val="24000"/>
                    </a:schemeClr>
                  </a:solidFill>
                  <a:prstDash val="solid"/>
                </a:ln>
                <a:effectLst>
                  <a:glow>
                    <a:schemeClr val="tx1">
                      <a:lumMod val="65000"/>
                      <a:alpha val="76000"/>
                    </a:schemeClr>
                  </a:glow>
                </a:effectLst>
              </a:rPr>
              <a:t>Отдел ГИБДД</a:t>
            </a:r>
          </a:p>
          <a:p>
            <a:pPr algn="ctr"/>
            <a:r>
              <a:rPr lang="ru-RU" sz="4000" b="1" cap="none" spc="0" dirty="0" smtClean="0">
                <a:ln w="10541" cmpd="sng">
                  <a:solidFill>
                    <a:schemeClr val="tx1">
                      <a:lumMod val="50000"/>
                      <a:alpha val="24000"/>
                    </a:schemeClr>
                  </a:solidFill>
                  <a:prstDash val="solid"/>
                </a:ln>
                <a:effectLst>
                  <a:glow>
                    <a:schemeClr val="tx1">
                      <a:lumMod val="65000"/>
                      <a:alpha val="76000"/>
                    </a:schemeClr>
                  </a:glow>
                </a:effectLst>
              </a:rPr>
              <a:t> Управления МВД России</a:t>
            </a:r>
          </a:p>
          <a:p>
            <a:pPr algn="ctr"/>
            <a:r>
              <a:rPr lang="ru-RU" sz="4000" b="1" cap="none" spc="0" dirty="0" smtClean="0">
                <a:ln w="10541" cmpd="sng">
                  <a:solidFill>
                    <a:schemeClr val="tx1">
                      <a:lumMod val="50000"/>
                      <a:alpha val="24000"/>
                    </a:schemeClr>
                  </a:solidFill>
                  <a:prstDash val="solid"/>
                </a:ln>
                <a:effectLst>
                  <a:glow>
                    <a:schemeClr val="tx1">
                      <a:lumMod val="65000"/>
                      <a:alpha val="76000"/>
                    </a:schemeClr>
                  </a:glow>
                </a:effectLst>
              </a:rPr>
              <a:t> по городу Новосибирску</a:t>
            </a:r>
            <a:endParaRPr lang="ru-RU" sz="4000" b="1" cap="none" spc="0" dirty="0">
              <a:ln w="10541" cmpd="sng">
                <a:solidFill>
                  <a:schemeClr val="tx1">
                    <a:lumMod val="50000"/>
                    <a:alpha val="24000"/>
                  </a:schemeClr>
                </a:solidFill>
                <a:prstDash val="solid"/>
              </a:ln>
              <a:effectLst>
                <a:glow>
                  <a:schemeClr val="tx1">
                    <a:lumMod val="65000"/>
                    <a:alpha val="76000"/>
                  </a:schemeClr>
                </a:glo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5733256"/>
            <a:ext cx="8366329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Докладывает:</a:t>
            </a:r>
          </a:p>
          <a:p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Начальник отдела ГИБДД Управления МВД России по городу Новосибирску </a:t>
            </a:r>
          </a:p>
          <a:p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подполковник полиции  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Маслюк Евгений Вячеславович</a:t>
            </a:r>
            <a:endParaRPr lang="ru-RU" sz="2000" b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88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Овечкина Ольга\Downloads\Богаткова заужени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7600256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384" y="116632"/>
            <a:ext cx="1018120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45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Овечкина Ольга\Downloads\Титова накат заужени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6912768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384" y="116632"/>
            <a:ext cx="1018120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05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Овечкина Ольга\Downloads\Есенина вал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04"/>
            <a:ext cx="7725467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384" y="116632"/>
            <a:ext cx="1018120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0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Овечкина Ольга\Downloads\Федоссева снежный накат на пч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7344816" cy="640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384" y="116632"/>
            <a:ext cx="1018120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27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Овечкина Ольга\Downloads\Связисто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0238"/>
            <a:ext cx="7272808" cy="638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384" y="116632"/>
            <a:ext cx="1018120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07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Овечкина Ольга\Downloads\Проспект дзержинского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7349519" cy="519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384" y="116632"/>
            <a:ext cx="1018120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72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43608" y="1268760"/>
            <a:ext cx="73597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Спасибо за внимание!!!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60000"/>
                    </a14:imgEffect>
                    <a14:imgEffect>
                      <a14:brightnessContrast bright="1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222" y="2564904"/>
            <a:ext cx="4320480" cy="3940825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093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4218" y="908720"/>
            <a:ext cx="777686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Об обеспечении безопасности дорожного движения в условиях зимнего содержания автомобильных дорог </a:t>
            </a:r>
          </a:p>
          <a:p>
            <a:pPr algn="ctr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на территории</a:t>
            </a:r>
          </a:p>
          <a:p>
            <a:pPr algn="ctr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города Новосибирска</a:t>
            </a:r>
          </a:p>
          <a:p>
            <a:pPr algn="ctr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в период  с декабря 2020 года </a:t>
            </a:r>
          </a:p>
          <a:p>
            <a:pPr algn="ctr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по март 2021 года</a:t>
            </a:r>
            <a:endParaRPr lang="ru-RU" sz="5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60000"/>
                    </a14:imgEffect>
                    <a14:imgEffect>
                      <a14:brightnessContrast bright="1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77675" y="98630"/>
            <a:ext cx="986814" cy="9001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987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7704856" cy="1279844"/>
          </a:xfrm>
        </p:spPr>
        <p:txBody>
          <a:bodyPr>
            <a:noAutofit/>
          </a:bodyPr>
          <a:lstStyle/>
          <a:p>
            <a:pPr algn="ctr"/>
            <a:r>
              <a:rPr lang="ru-RU" sz="1700" b="1" dirty="0" smtClean="0">
                <a:latin typeface="Times New Roman" pitchFamily="18" charset="0"/>
              </a:rPr>
              <a:t>Количество ДТП</a:t>
            </a:r>
            <a:br>
              <a:rPr lang="ru-RU" sz="1700" b="1" dirty="0" smtClean="0">
                <a:latin typeface="Times New Roman" pitchFamily="18" charset="0"/>
              </a:rPr>
            </a:br>
            <a:r>
              <a:rPr lang="ru-RU" sz="1700" b="1" dirty="0" smtClean="0">
                <a:latin typeface="Times New Roman" pitchFamily="18" charset="0"/>
              </a:rPr>
              <a:t>зарегистрированных в период с 1 декабря 2020 года по 1 марта 2021 года</a:t>
            </a:r>
            <a:br>
              <a:rPr lang="ru-RU" sz="1700" b="1" dirty="0" smtClean="0">
                <a:latin typeface="Times New Roman" pitchFamily="18" charset="0"/>
              </a:rPr>
            </a:br>
            <a:r>
              <a:rPr lang="ru-RU" sz="1700" b="1" dirty="0" smtClean="0">
                <a:latin typeface="Times New Roman" pitchFamily="18" charset="0"/>
              </a:rPr>
              <a:t>где </a:t>
            </a:r>
            <a:r>
              <a:rPr lang="ru-RU" sz="1700" b="1" dirty="0">
                <a:latin typeface="Times New Roman" pitchFamily="18" charset="0"/>
              </a:rPr>
              <a:t>сопутствующим фактором </a:t>
            </a:r>
            <a:r>
              <a:rPr lang="ru-RU" sz="1700" b="1" dirty="0" smtClean="0">
                <a:latin typeface="Times New Roman" pitchFamily="18" charset="0"/>
              </a:rPr>
              <a:t>явились недостатки зимнего содержания УДС, относительно общего количества совершенных ДТП </a:t>
            </a:r>
            <a:endParaRPr lang="ru-RU" sz="17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3870426"/>
              </p:ext>
            </p:extLst>
          </p:nvPr>
        </p:nvGraphicFramePr>
        <p:xfrm>
          <a:off x="1158090" y="1609223"/>
          <a:ext cx="7676682" cy="42713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473504" y="3013928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166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23911" y="508518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10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40152" y="2644596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181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1372" y="111006"/>
            <a:ext cx="1018120" cy="93276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59832" y="3375554"/>
            <a:ext cx="518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117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46390" y="508518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44208" y="3043387"/>
            <a:ext cx="530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132</a:t>
            </a: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15616" y="5949280"/>
            <a:ext cx="70567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70,4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от общего количества ДТП</a:t>
            </a:r>
          </a:p>
        </p:txBody>
      </p:sp>
    </p:spTree>
    <p:extLst>
      <p:ext uri="{BB962C8B-B14F-4D97-AF65-F5344CB8AC3E}">
        <p14:creationId xmlns:p14="http://schemas.microsoft.com/office/powerpoint/2010/main" val="152766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graphicEl>
                                              <a:chart seriesIdx="1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categoryEl"/>
        </p:bldSub>
      </p:bldGraphic>
      <p:bldP spid="3" grpId="0"/>
      <p:bldP spid="5" grpId="0"/>
      <p:bldP spid="6" grpId="0"/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7136" y="250754"/>
            <a:ext cx="7560840" cy="1519984"/>
          </a:xfrm>
        </p:spPr>
        <p:txBody>
          <a:bodyPr>
            <a:noAutofit/>
          </a:bodyPr>
          <a:lstStyle/>
          <a:p>
            <a:pPr algn="just"/>
            <a:r>
              <a:rPr lang="ru-RU" sz="2000" b="1" dirty="0" smtClean="0"/>
              <a:t>	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протяжении последних лет количество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ДТП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сопутствующими неудовлетворительными дорожными условиями в период зимней эксплуатации в городе Новосибирске растет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6793270"/>
              </p:ext>
            </p:extLst>
          </p:nvPr>
        </p:nvGraphicFramePr>
        <p:xfrm>
          <a:off x="323528" y="1412776"/>
          <a:ext cx="7872536" cy="48403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691680" y="606846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189 ДТП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35896" y="606846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271 ДТП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75812" y="606846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343 ДТП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7976" y="116632"/>
            <a:ext cx="1018120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6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categoryEl"/>
        </p:bldSub>
      </p:bldGraphic>
      <p:bldP spid="3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710" y="188640"/>
            <a:ext cx="7831706" cy="1800200"/>
          </a:xfrm>
        </p:spPr>
        <p:txBody>
          <a:bodyPr/>
          <a:lstStyle/>
          <a:p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период с декабря 2020 по март 2021 было подготовлено и выдано 36 административных протоколов по ст.12.34 КоАП РФ, в работе 40 определений. Подготовлено и выдано 848 предписаний по снегоочистке и обработке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противогололедными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материалами улиц и дорог.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772816"/>
            <a:ext cx="7056784" cy="501317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1938" y="116633"/>
            <a:ext cx="864566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021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1220" y="24876"/>
            <a:ext cx="1018120" cy="93276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980" y="332656"/>
            <a:ext cx="7665177" cy="600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67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Овечкина Ольга\Downloads\Проспект дзержинского накат на ОО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64969"/>
            <a:ext cx="7740352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384" y="116632"/>
            <a:ext cx="1018120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78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Овечкина Ольга\Downloads\Гоголя валы на оот и пп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75" y="598327"/>
            <a:ext cx="7662609" cy="574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384" y="116632"/>
            <a:ext cx="1018120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94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Овечкина Ольга\Downloads\ГБШ 64 валы и на островке безопасност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5" y="404664"/>
            <a:ext cx="7812359" cy="585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384" y="116632"/>
            <a:ext cx="1018120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44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1201</TotalTime>
  <Words>117</Words>
  <Application>Microsoft Office PowerPoint</Application>
  <PresentationFormat>Экран (4:3)</PresentationFormat>
  <Paragraphs>25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Century Gothic</vt:lpstr>
      <vt:lpstr>Times New Roman</vt:lpstr>
      <vt:lpstr>Wingdings 3</vt:lpstr>
      <vt:lpstr>Ион</vt:lpstr>
      <vt:lpstr>Презентация PowerPoint</vt:lpstr>
      <vt:lpstr>Презентация PowerPoint</vt:lpstr>
      <vt:lpstr>Количество ДТП зарегистрированных в период с 1 декабря 2020 года по 1 марта 2021 года где сопутствующим фактором явились недостатки зимнего содержания УДС, относительно общего количества совершенных ДТП </vt:lpstr>
      <vt:lpstr> На протяжении последних лет количество ДТП с сопутствующими неудовлетворительными дорожными условиями в период зимней эксплуатации в городе Новосибирске растет.</vt:lpstr>
      <vt:lpstr>В период с декабря 2020 по март 2021 было подготовлено и выдано 36 административных протоколов по ст.12.34 КоАП РФ, в работе 40 определений. Подготовлено и выдано 848 предписаний по снегоочистке и обработке противогололедными материалами улиц и дорог.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Головин</dc:creator>
  <cp:lastModifiedBy>Пользователь</cp:lastModifiedBy>
  <cp:revision>168</cp:revision>
  <dcterms:created xsi:type="dcterms:W3CDTF">2014-08-27T05:41:56Z</dcterms:created>
  <dcterms:modified xsi:type="dcterms:W3CDTF">2021-03-25T12:06:52Z</dcterms:modified>
</cp:coreProperties>
</file>