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81" r:id="rId4"/>
    <p:sldId id="282" r:id="rId5"/>
    <p:sldId id="278" r:id="rId6"/>
    <p:sldId id="280" r:id="rId7"/>
    <p:sldId id="279" r:id="rId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8"/>
    <a:srgbClr val="014A99"/>
    <a:srgbClr val="6D6C71"/>
    <a:srgbClr val="C10100"/>
    <a:srgbClr val="D2F6B9"/>
    <a:srgbClr val="9BBB59"/>
    <a:srgbClr val="C0504D"/>
    <a:srgbClr val="000000"/>
    <a:srgbClr val="68676C"/>
    <a:srgbClr val="D9D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422" autoAdjust="0"/>
  </p:normalViewPr>
  <p:slideViewPr>
    <p:cSldViewPr>
      <p:cViewPr varScale="1">
        <p:scale>
          <a:sx n="139" d="100"/>
          <a:sy n="139" d="100"/>
        </p:scale>
        <p:origin x="55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667724264138E-2"/>
          <c:y val="3.4375000000000003E-2"/>
          <c:w val="0.56216058845198624"/>
          <c:h val="0.931250000000000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8E-421E-9994-7C44282D3648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8E-421E-9994-7C44282D3648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8E-421E-9994-7C44282D3648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8E-421E-9994-7C44282D3648}"/>
              </c:ext>
            </c:extLst>
          </c:dPt>
          <c:cat>
            <c:strRef>
              <c:f>Лист1!$A$2:$A$5</c:f>
              <c:strCache>
                <c:ptCount val="4"/>
                <c:pt idx="0">
                  <c:v>на УДС города Новосибирска</c:v>
                </c:pt>
                <c:pt idx="1">
                  <c:v>на автодорогах федерального значения</c:v>
                </c:pt>
                <c:pt idx="2">
                  <c:v>на автодорогах регионального значения </c:v>
                </c:pt>
                <c:pt idx="3">
                  <c:v>на автодороге местного значения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F-4119-B4B8-966EFE29E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8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0.32056</cdr:x>
      <cdr:y>0.09247</cdr:y>
    </cdr:from>
    <cdr:to>
      <cdr:x>0.39916</cdr:x>
      <cdr:y>0.229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58098" y="375816"/>
          <a:ext cx="529148" cy="554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</a:rPr>
            <a:t>28</a:t>
          </a:r>
          <a:endParaRPr lang="ru-RU" sz="24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D35A4-4013-4408-9297-AD41D04A0777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597"/>
            <a:ext cx="5438775" cy="39100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62571-E876-4938-A2D6-2FC8C80D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1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9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2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44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7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2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37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2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057F-3768-40AB-92E8-5F84C77898F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7228" b="6131"/>
          <a:stretch>
            <a:fillRect/>
          </a:stretch>
        </p:blipFill>
        <p:spPr>
          <a:xfrm>
            <a:off x="6012160" y="1707654"/>
            <a:ext cx="3131840" cy="18002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37194"/>
            <a:ext cx="2160240" cy="498517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Минтранс Новосибирской области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65186"/>
            <a:ext cx="586155" cy="7104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707654"/>
            <a:ext cx="6012160" cy="180020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04764"/>
            <a:ext cx="4248472" cy="1405979"/>
          </a:xfrm>
        </p:spPr>
        <p:txBody>
          <a:bodyPr anchor="t" anchorCtr="0">
            <a:normAutofit fontScale="90000"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О рассмотрении и утверждении планов ликвидации участков концентрации дорожно-транспортных происшествий, выявленных по итогам 2020 года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240632446"/>
              </p:ext>
            </p:extLst>
          </p:nvPr>
        </p:nvGraphicFramePr>
        <p:xfrm>
          <a:off x="0" y="539750"/>
          <a:ext cx="67322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00" b="100000" l="26867" r="66467">
                        <a14:foregroundMark x1="46300" y1="51400" x2="46167" y2="98600"/>
                        <a14:foregroundMark x1="60833" y1="51550" x2="61133" y2="99000"/>
                        <a14:foregroundMark x1="53700" y1="27600" x2="53700" y2="27600"/>
                        <a14:foregroundMark x1="54100" y1="34000" x2="54100" y2="34000"/>
                      </a14:backgroundRemoval>
                    </a14:imgEffect>
                  </a14:imgLayer>
                </a14:imgProps>
              </a:ext>
            </a:extLst>
          </a:blip>
          <a:srcRect l="21931" r="28571"/>
          <a:stretch/>
        </p:blipFill>
        <p:spPr>
          <a:xfrm>
            <a:off x="5797898" y="101348"/>
            <a:ext cx="3533340" cy="5042152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325811" y="1832559"/>
            <a:ext cx="19098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Новосибирской </a:t>
            </a:r>
            <a:r>
              <a:rPr lang="ru-RU" sz="1600" dirty="0"/>
              <a:t>области </a:t>
            </a:r>
            <a:endParaRPr lang="ru-RU" sz="1600" dirty="0" smtClean="0"/>
          </a:p>
          <a:p>
            <a:r>
              <a:rPr lang="ru-RU" sz="1600" dirty="0" smtClean="0"/>
              <a:t>зарегистрировано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38</a:t>
            </a:r>
            <a:r>
              <a:rPr lang="ru-RU" sz="1600" dirty="0" smtClean="0"/>
              <a:t> </a:t>
            </a:r>
            <a:r>
              <a:rPr lang="ru-RU" sz="1600" dirty="0"/>
              <a:t>мест концентрации ДТП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491880" y="2126883"/>
            <a:ext cx="529148" cy="4597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333986" y="3098212"/>
            <a:ext cx="529148" cy="4597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167276" y="3419128"/>
            <a:ext cx="529148" cy="4597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Выноска 1 25"/>
          <p:cNvSpPr/>
          <p:nvPr/>
        </p:nvSpPr>
        <p:spPr>
          <a:xfrm>
            <a:off x="1967890" y="399303"/>
            <a:ext cx="2398772" cy="303808"/>
          </a:xfrm>
          <a:prstGeom prst="borderCallout1">
            <a:avLst>
              <a:gd name="adj1" fmla="val 71421"/>
              <a:gd name="adj2" fmla="val -2747"/>
              <a:gd name="adj3" fmla="val 59829"/>
              <a:gd name="adj4" fmla="val -50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 </a:t>
            </a:r>
            <a:r>
              <a:rPr lang="ru-RU" sz="1400" dirty="0" err="1"/>
              <a:t>УДС</a:t>
            </a:r>
            <a:r>
              <a:rPr lang="ru-RU" sz="1400" dirty="0"/>
              <a:t> города Новосибирска </a:t>
            </a:r>
          </a:p>
        </p:txBody>
      </p:sp>
      <p:sp>
        <p:nvSpPr>
          <p:cNvPr id="27" name="Выноска 1 26"/>
          <p:cNvSpPr/>
          <p:nvPr/>
        </p:nvSpPr>
        <p:spPr>
          <a:xfrm>
            <a:off x="3728606" y="1363576"/>
            <a:ext cx="3287276" cy="303808"/>
          </a:xfrm>
          <a:prstGeom prst="borderCallout1">
            <a:avLst>
              <a:gd name="adj1" fmla="val 71421"/>
              <a:gd name="adj2" fmla="val -2747"/>
              <a:gd name="adj3" fmla="val 74878"/>
              <a:gd name="adj4" fmla="val -33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 автодорогах федерального значения</a:t>
            </a:r>
          </a:p>
        </p:txBody>
      </p:sp>
      <p:sp>
        <p:nvSpPr>
          <p:cNvPr id="28" name="Выноска 1 27"/>
          <p:cNvSpPr/>
          <p:nvPr/>
        </p:nvSpPr>
        <p:spPr>
          <a:xfrm>
            <a:off x="3944523" y="2745586"/>
            <a:ext cx="3287276" cy="303808"/>
          </a:xfrm>
          <a:prstGeom prst="borderCallout1">
            <a:avLst>
              <a:gd name="adj1" fmla="val 71421"/>
              <a:gd name="adj2" fmla="val -2747"/>
              <a:gd name="adj3" fmla="val 112501"/>
              <a:gd name="adj4" fmla="val -40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 автодорогах регионального значения </a:t>
            </a:r>
          </a:p>
        </p:txBody>
      </p:sp>
      <p:sp>
        <p:nvSpPr>
          <p:cNvPr id="29" name="Выноска 1 28"/>
          <p:cNvSpPr/>
          <p:nvPr/>
        </p:nvSpPr>
        <p:spPr>
          <a:xfrm>
            <a:off x="3586543" y="3751626"/>
            <a:ext cx="3287276" cy="303808"/>
          </a:xfrm>
          <a:prstGeom prst="borderCallout1">
            <a:avLst>
              <a:gd name="adj1" fmla="val 33799"/>
              <a:gd name="adj2" fmla="val -3211"/>
              <a:gd name="adj3" fmla="val 69862"/>
              <a:gd name="adj4" fmla="val -5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 автодороге местного значения</a:t>
            </a:r>
          </a:p>
        </p:txBody>
      </p:sp>
      <p:pic>
        <p:nvPicPr>
          <p:cNvPr id="33" name="Рисунок 32" descr="gerbns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76141" y="2973970"/>
            <a:ext cx="373985" cy="453270"/>
          </a:xfrm>
          <a:prstGeom prst="rect">
            <a:avLst/>
          </a:prstGeom>
        </p:spPr>
      </p:pic>
      <p:pic>
        <p:nvPicPr>
          <p:cNvPr id="1028" name="Picture 4" descr="Герб Новосибирска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85" y="577465"/>
            <a:ext cx="543047" cy="5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0" y="1548930"/>
            <a:ext cx="430965" cy="5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4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9412"/>
            <a:ext cx="8766720" cy="376751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9433048" cy="360040"/>
          </a:xfrm>
        </p:spPr>
        <p:txBody>
          <a:bodyPr anchor="t" anchorCtr="0">
            <a:noAutofit/>
          </a:bodyPr>
          <a:lstStyle/>
          <a:p>
            <a:r>
              <a:rPr lang="ru-RU" sz="1500" dirty="0">
                <a:solidFill>
                  <a:srgbClr val="004A98"/>
                </a:solidFill>
              </a:rPr>
              <a:t>Перечень аварийно-опасных участков (УКДТП) на автомобильных дорогах общего пользования </a:t>
            </a:r>
            <a:r>
              <a:rPr lang="ru-RU" sz="1500" dirty="0" smtClean="0">
                <a:solidFill>
                  <a:srgbClr val="004A98"/>
                </a:solidFill>
              </a:rPr>
              <a:t/>
            </a:r>
            <a:br>
              <a:rPr lang="ru-RU" sz="1500" dirty="0" smtClean="0">
                <a:solidFill>
                  <a:srgbClr val="004A98"/>
                </a:solidFill>
              </a:rPr>
            </a:br>
            <a:r>
              <a:rPr lang="ru-RU" sz="1500" dirty="0" smtClean="0">
                <a:solidFill>
                  <a:srgbClr val="004A98"/>
                </a:solidFill>
              </a:rPr>
              <a:t>федерального, межмуниципального и местного значения Новосибирской области</a:t>
            </a:r>
            <a:endParaRPr lang="ru-RU" altLang="ru-RU" sz="16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804248" y="2541456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</a:t>
            </a:r>
            <a:endParaRPr lang="ru-RU" sz="900" dirty="0"/>
          </a:p>
        </p:txBody>
      </p:sp>
      <p:sp>
        <p:nvSpPr>
          <p:cNvPr id="14" name="Овал 13"/>
          <p:cNvSpPr/>
          <p:nvPr/>
        </p:nvSpPr>
        <p:spPr>
          <a:xfrm>
            <a:off x="7092278" y="2537304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2</a:t>
            </a:r>
            <a:endParaRPr lang="ru-RU" sz="900" dirty="0"/>
          </a:p>
        </p:txBody>
      </p:sp>
      <p:sp>
        <p:nvSpPr>
          <p:cNvPr id="18" name="Овал 17"/>
          <p:cNvSpPr/>
          <p:nvPr/>
        </p:nvSpPr>
        <p:spPr>
          <a:xfrm>
            <a:off x="6843247" y="2310477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3</a:t>
            </a:r>
            <a:endParaRPr lang="ru-RU" sz="900" dirty="0"/>
          </a:p>
        </p:txBody>
      </p:sp>
      <p:sp>
        <p:nvSpPr>
          <p:cNvPr id="19" name="Овал 18"/>
          <p:cNvSpPr/>
          <p:nvPr/>
        </p:nvSpPr>
        <p:spPr>
          <a:xfrm>
            <a:off x="2266755" y="4183293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3</a:t>
            </a:r>
            <a:endParaRPr lang="ru-RU" sz="900" dirty="0"/>
          </a:p>
        </p:txBody>
      </p:sp>
      <p:sp>
        <p:nvSpPr>
          <p:cNvPr id="20" name="Овал 19"/>
          <p:cNvSpPr/>
          <p:nvPr/>
        </p:nvSpPr>
        <p:spPr>
          <a:xfrm>
            <a:off x="45889" y="4188274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</a:t>
            </a:r>
            <a:endParaRPr lang="ru-RU" sz="900" dirty="0"/>
          </a:p>
        </p:txBody>
      </p:sp>
      <p:sp>
        <p:nvSpPr>
          <p:cNvPr id="21" name="Овал 20"/>
          <p:cNvSpPr/>
          <p:nvPr/>
        </p:nvSpPr>
        <p:spPr>
          <a:xfrm>
            <a:off x="45889" y="4463238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2</a:t>
            </a:r>
            <a:endParaRPr lang="ru-RU" sz="900" dirty="0"/>
          </a:p>
        </p:txBody>
      </p:sp>
      <p:sp>
        <p:nvSpPr>
          <p:cNvPr id="22" name="Овал 21"/>
          <p:cNvSpPr/>
          <p:nvPr/>
        </p:nvSpPr>
        <p:spPr>
          <a:xfrm>
            <a:off x="2263849" y="4466899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4</a:t>
            </a:r>
            <a:endParaRPr lang="ru-RU" sz="900" dirty="0"/>
          </a:p>
        </p:txBody>
      </p:sp>
      <p:sp>
        <p:nvSpPr>
          <p:cNvPr id="23" name="Овал 22"/>
          <p:cNvSpPr/>
          <p:nvPr/>
        </p:nvSpPr>
        <p:spPr>
          <a:xfrm>
            <a:off x="4100444" y="4183293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5</a:t>
            </a:r>
            <a:endParaRPr lang="ru-RU" sz="900" dirty="0"/>
          </a:p>
        </p:txBody>
      </p:sp>
      <p:sp>
        <p:nvSpPr>
          <p:cNvPr id="24" name="Овал 23"/>
          <p:cNvSpPr/>
          <p:nvPr/>
        </p:nvSpPr>
        <p:spPr>
          <a:xfrm>
            <a:off x="4087104" y="4466899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6</a:t>
            </a:r>
            <a:endParaRPr lang="ru-RU" sz="900" dirty="0"/>
          </a:p>
        </p:txBody>
      </p:sp>
      <p:sp>
        <p:nvSpPr>
          <p:cNvPr id="25" name="Овал 24"/>
          <p:cNvSpPr/>
          <p:nvPr/>
        </p:nvSpPr>
        <p:spPr>
          <a:xfrm>
            <a:off x="5583780" y="4176464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7</a:t>
            </a:r>
            <a:endParaRPr lang="ru-RU" sz="900" dirty="0"/>
          </a:p>
        </p:txBody>
      </p:sp>
      <p:sp>
        <p:nvSpPr>
          <p:cNvPr id="26" name="Овал 25"/>
          <p:cNvSpPr/>
          <p:nvPr/>
        </p:nvSpPr>
        <p:spPr>
          <a:xfrm>
            <a:off x="5583779" y="4451951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8</a:t>
            </a:r>
            <a:endParaRPr lang="ru-RU" sz="900" dirty="0"/>
          </a:p>
        </p:txBody>
      </p:sp>
      <p:sp>
        <p:nvSpPr>
          <p:cNvPr id="27" name="Овал 26"/>
          <p:cNvSpPr/>
          <p:nvPr/>
        </p:nvSpPr>
        <p:spPr>
          <a:xfrm>
            <a:off x="7295220" y="4183293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9</a:t>
            </a:r>
            <a:endParaRPr lang="ru-RU" sz="900" dirty="0"/>
          </a:p>
        </p:txBody>
      </p:sp>
      <p:sp>
        <p:nvSpPr>
          <p:cNvPr id="29" name="Овал 28"/>
          <p:cNvSpPr/>
          <p:nvPr/>
        </p:nvSpPr>
        <p:spPr>
          <a:xfrm>
            <a:off x="7300381" y="4446480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/>
            <a:r>
              <a:rPr lang="ru-RU" sz="900" dirty="0" smtClean="0"/>
              <a:t>10</a:t>
            </a:r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010" y="4136430"/>
            <a:ext cx="1673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Н-2139  «Советское шоссе»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7773" y="4408288"/>
            <a:ext cx="22124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Н-2133 «Кольцово - Академгородок»</a:t>
            </a:r>
            <a:endParaRPr lang="ru-RU" sz="10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1464" y="4136922"/>
            <a:ext cx="18261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Пашино – Новосибирск – М</a:t>
            </a:r>
            <a:r>
              <a:rPr lang="ru-RU" sz="1000" dirty="0" smtClean="0"/>
              <a:t>53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5519" y="4410623"/>
            <a:ext cx="17166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Р-254 "</a:t>
            </a:r>
            <a:r>
              <a:rPr lang="ru-RU" sz="1000" dirty="0" smtClean="0"/>
              <a:t>Иртыш“</a:t>
            </a:r>
            <a:r>
              <a:rPr lang="en-US" sz="1000" dirty="0" smtClean="0"/>
              <a:t> 1285 </a:t>
            </a:r>
            <a:r>
              <a:rPr lang="ru-RU" sz="1000" dirty="0" smtClean="0"/>
              <a:t>км</a:t>
            </a:r>
            <a:endParaRPr lang="ru-RU" sz="1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180334" y="4130467"/>
            <a:ext cx="17166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Р-254 "</a:t>
            </a:r>
            <a:r>
              <a:rPr lang="ru-RU" sz="1000" dirty="0" smtClean="0"/>
              <a:t>Иртыш“</a:t>
            </a:r>
            <a:r>
              <a:rPr lang="en-US" sz="1000" dirty="0" smtClean="0"/>
              <a:t> 1</a:t>
            </a:r>
            <a:r>
              <a:rPr lang="ru-RU" sz="1000" dirty="0" smtClean="0"/>
              <a:t>447</a:t>
            </a:r>
            <a:r>
              <a:rPr lang="en-US" sz="1000" dirty="0" smtClean="0"/>
              <a:t> </a:t>
            </a:r>
            <a:r>
              <a:rPr lang="ru-RU" sz="1000" dirty="0" smtClean="0"/>
              <a:t>км</a:t>
            </a:r>
            <a:endParaRPr lang="ru-RU" sz="1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162697" y="4408288"/>
            <a:ext cx="17166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Р-254 "</a:t>
            </a:r>
            <a:r>
              <a:rPr lang="ru-RU" sz="1000" dirty="0" smtClean="0"/>
              <a:t>Иртыш“</a:t>
            </a:r>
            <a:r>
              <a:rPr lang="en-US" sz="1000" dirty="0" smtClean="0"/>
              <a:t> 1</a:t>
            </a:r>
            <a:r>
              <a:rPr lang="ru-RU" sz="1000" dirty="0" smtClean="0"/>
              <a:t>450</a:t>
            </a:r>
            <a:r>
              <a:rPr lang="en-US" sz="1000" dirty="0" smtClean="0"/>
              <a:t> </a:t>
            </a:r>
            <a:r>
              <a:rPr lang="ru-RU" sz="1000" dirty="0" smtClean="0"/>
              <a:t>км</a:t>
            </a:r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655786" y="4116871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Р-255 "</a:t>
            </a:r>
            <a:r>
              <a:rPr lang="ru-RU" sz="1000" dirty="0" smtClean="0"/>
              <a:t>Сибирь" 107 км 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663175" y="4395378"/>
            <a:ext cx="1717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Р-256 "Чуйский тракт" 42 км</a:t>
            </a:r>
            <a:endParaRPr lang="ru-RU" sz="1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418835" y="4121991"/>
            <a:ext cx="1717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Р-256 "Чуйский тракт" 72 км</a:t>
            </a:r>
            <a:endParaRPr lang="ru-RU" sz="1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418835" y="4388841"/>
            <a:ext cx="17828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Р-256 "Чуйский тракт" 118 км</a:t>
            </a:r>
            <a:endParaRPr lang="ru-RU" sz="1000" dirty="0"/>
          </a:p>
        </p:txBody>
      </p:sp>
      <p:sp>
        <p:nvSpPr>
          <p:cNvPr id="37" name="Овал 36"/>
          <p:cNvSpPr/>
          <p:nvPr/>
        </p:nvSpPr>
        <p:spPr>
          <a:xfrm>
            <a:off x="4572000" y="2253167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4</a:t>
            </a:r>
            <a:endParaRPr lang="ru-RU" sz="900" dirty="0"/>
          </a:p>
        </p:txBody>
      </p:sp>
      <p:sp>
        <p:nvSpPr>
          <p:cNvPr id="38" name="Овал 37"/>
          <p:cNvSpPr/>
          <p:nvPr/>
        </p:nvSpPr>
        <p:spPr>
          <a:xfrm>
            <a:off x="6567222" y="2397183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5</a:t>
            </a:r>
            <a:endParaRPr lang="ru-RU" sz="900" dirty="0"/>
          </a:p>
        </p:txBody>
      </p:sp>
      <p:sp>
        <p:nvSpPr>
          <p:cNvPr id="39" name="Овал 38"/>
          <p:cNvSpPr/>
          <p:nvPr/>
        </p:nvSpPr>
        <p:spPr>
          <a:xfrm>
            <a:off x="6699232" y="2432005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6</a:t>
            </a:r>
            <a:endParaRPr lang="ru-RU" sz="900" dirty="0"/>
          </a:p>
        </p:txBody>
      </p:sp>
      <p:sp>
        <p:nvSpPr>
          <p:cNvPr id="40" name="Овал 39"/>
          <p:cNvSpPr/>
          <p:nvPr/>
        </p:nvSpPr>
        <p:spPr>
          <a:xfrm>
            <a:off x="7577144" y="1851670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7</a:t>
            </a:r>
            <a:endParaRPr lang="ru-RU" sz="900" dirty="0"/>
          </a:p>
        </p:txBody>
      </p:sp>
      <p:sp>
        <p:nvSpPr>
          <p:cNvPr id="41" name="Овал 40"/>
          <p:cNvSpPr/>
          <p:nvPr/>
        </p:nvSpPr>
        <p:spPr>
          <a:xfrm>
            <a:off x="7034816" y="2672987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8</a:t>
            </a:r>
            <a:endParaRPr lang="ru-RU" sz="900" dirty="0"/>
          </a:p>
        </p:txBody>
      </p:sp>
      <p:sp>
        <p:nvSpPr>
          <p:cNvPr id="42" name="Овал 41"/>
          <p:cNvSpPr/>
          <p:nvPr/>
        </p:nvSpPr>
        <p:spPr>
          <a:xfrm>
            <a:off x="7178831" y="2930169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9</a:t>
            </a:r>
            <a:endParaRPr lang="ru-RU" sz="900" dirty="0"/>
          </a:p>
        </p:txBody>
      </p:sp>
      <p:sp>
        <p:nvSpPr>
          <p:cNvPr id="43" name="Овал 42"/>
          <p:cNvSpPr/>
          <p:nvPr/>
        </p:nvSpPr>
        <p:spPr>
          <a:xfrm>
            <a:off x="7295220" y="3260633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/>
            <a:r>
              <a:rPr lang="ru-RU" sz="900" dirty="0" smtClean="0"/>
              <a:t>10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0027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3695182"/>
            <a:ext cx="9144000" cy="1001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109681"/>
            <a:ext cx="9144000" cy="15421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68186"/>
            <a:ext cx="9144000" cy="1827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400" dirty="0">
                <a:solidFill>
                  <a:srgbClr val="004A98"/>
                </a:solidFill>
              </a:rPr>
              <a:t>Мероприятия по ликвидации </a:t>
            </a:r>
            <a:r>
              <a:rPr lang="ru-RU" sz="1400" dirty="0" smtClean="0">
                <a:solidFill>
                  <a:srgbClr val="004A98"/>
                </a:solidFill>
              </a:rPr>
              <a:t>УКДТП на автодорогах федерального значения</a:t>
            </a:r>
            <a:endParaRPr lang="ru-RU" altLang="ru-RU" sz="14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40" y="453896"/>
            <a:ext cx="9001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1. </a:t>
            </a:r>
            <a:r>
              <a:rPr lang="ru-RU" sz="1400" dirty="0" smtClean="0"/>
              <a:t>Установка </a:t>
            </a:r>
            <a:r>
              <a:rPr lang="ru-RU" sz="1400" dirty="0"/>
              <a:t>информационных щитов повышенной видимости </a:t>
            </a:r>
            <a:r>
              <a:rPr lang="ru-RU" sz="1400" dirty="0" smtClean="0"/>
              <a:t>«</a:t>
            </a:r>
            <a:r>
              <a:rPr lang="ru-RU" sz="1400" dirty="0"/>
              <a:t>УЧАСТОК КОНЦЕНТРАЦИИ ДТП. ВНИМАНИЕ НА ДОРОГУ</a:t>
            </a:r>
            <a:r>
              <a:rPr lang="ru-RU" sz="1400" dirty="0" smtClean="0"/>
              <a:t>!».</a:t>
            </a:r>
            <a:endParaRPr lang="ru-RU" sz="1400" dirty="0"/>
          </a:p>
          <a:p>
            <a:r>
              <a:rPr lang="ru-RU" sz="1400" dirty="0"/>
              <a:t>2. Установка </a:t>
            </a:r>
            <a:r>
              <a:rPr lang="ru-RU" sz="1400" dirty="0" smtClean="0"/>
              <a:t>знаков </a:t>
            </a:r>
            <a:r>
              <a:rPr lang="ru-RU" sz="1400" dirty="0"/>
              <a:t>индивидуального </a:t>
            </a:r>
            <a:r>
              <a:rPr lang="ru-RU" sz="1400" dirty="0" smtClean="0"/>
              <a:t>проектирования; 3.24 «Ограничение максимальной скорости 70 км/ч»; 8.23 «Фотовидеофиксация»; 1.15 «Скользкая дорога».</a:t>
            </a:r>
            <a:endParaRPr lang="ru-RU" sz="1400" dirty="0"/>
          </a:p>
          <a:p>
            <a:r>
              <a:rPr lang="ru-RU" sz="1400" dirty="0"/>
              <a:t>3. </a:t>
            </a:r>
            <a:r>
              <a:rPr lang="ru-RU" sz="1400" dirty="0" smtClean="0"/>
              <a:t>Нанесение профильной разметки.</a:t>
            </a:r>
          </a:p>
          <a:p>
            <a:r>
              <a:rPr lang="ru-RU" sz="1400" dirty="0" smtClean="0"/>
              <a:t>4. Установка комплексов фотовидеофиксации.</a:t>
            </a:r>
          </a:p>
          <a:p>
            <a:r>
              <a:rPr lang="ru-RU" sz="1400" dirty="0" smtClean="0"/>
              <a:t>5. Проведение мероприятий по снегозадержанию (нарезка снегозадерживающих устройств).</a:t>
            </a:r>
          </a:p>
          <a:p>
            <a:endParaRPr lang="ru-RU" sz="6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Мероприятия по ликвидации УКДТП на автодорогах межмуниципального значения:</a:t>
            </a:r>
          </a:p>
          <a:p>
            <a:pPr algn="ctr"/>
            <a:endParaRPr lang="ru-RU" sz="300" dirty="0">
              <a:solidFill>
                <a:srgbClr val="FF0000"/>
              </a:solidFill>
            </a:endParaRPr>
          </a:p>
          <a:p>
            <a:r>
              <a:rPr lang="ru-RU" sz="1400" dirty="0" smtClean="0"/>
              <a:t>1. Обустройство </a:t>
            </a:r>
            <a:r>
              <a:rPr lang="ru-RU" sz="1400" dirty="0"/>
              <a:t>Т-образного перекрестка </a:t>
            </a:r>
            <a:r>
              <a:rPr lang="ru-RU" sz="1400" dirty="0" smtClean="0"/>
              <a:t>светофором.</a:t>
            </a:r>
          </a:p>
          <a:p>
            <a:r>
              <a:rPr lang="ru-RU" sz="1400" dirty="0" smtClean="0"/>
              <a:t>2. Установка </a:t>
            </a:r>
            <a:r>
              <a:rPr lang="ru-RU" sz="1400" dirty="0"/>
              <a:t>приборов ФВФ, установка дорожных знаков 3.24 "Ограничение максимальной скорости" (70 км/ч, 50 </a:t>
            </a:r>
            <a:r>
              <a:rPr lang="ru-RU" sz="1400" dirty="0" smtClean="0"/>
              <a:t>км/ч)</a:t>
            </a:r>
          </a:p>
          <a:p>
            <a:r>
              <a:rPr lang="ru-RU" sz="1400" dirty="0" smtClean="0"/>
              <a:t>3. Замена </a:t>
            </a:r>
            <a:r>
              <a:rPr lang="ru-RU" sz="1400" dirty="0"/>
              <a:t>существующих светофоров типа Т.1 на тип </a:t>
            </a:r>
            <a:r>
              <a:rPr lang="ru-RU" sz="1400" dirty="0" smtClean="0"/>
              <a:t>Т.1.л</a:t>
            </a:r>
          </a:p>
          <a:p>
            <a:r>
              <a:rPr lang="ru-RU" sz="1400" dirty="0" smtClean="0"/>
              <a:t>4. Оборудование </a:t>
            </a:r>
            <a:r>
              <a:rPr lang="ru-RU" sz="1400" dirty="0"/>
              <a:t>регулируемого перекрестка многоцелевой автоматической системой фотовидеофиксации нарушений ПДД «</a:t>
            </a:r>
            <a:r>
              <a:rPr lang="ru-RU" sz="1400" dirty="0" smtClean="0"/>
              <a:t>Перекресток»</a:t>
            </a:r>
            <a:endParaRPr lang="en-US" sz="1400" dirty="0" smtClean="0"/>
          </a:p>
          <a:p>
            <a:endParaRPr lang="en-US" sz="600" dirty="0" smtClean="0"/>
          </a:p>
          <a:p>
            <a:r>
              <a:rPr lang="ru-RU" sz="1400" dirty="0" smtClean="0">
                <a:solidFill>
                  <a:schemeClr val="tx2"/>
                </a:solidFill>
              </a:rPr>
              <a:t>Мероприятия по ликвидации УКДТП на автодорогах местного значения Новосибирского района</a:t>
            </a:r>
            <a:endParaRPr lang="en-US" sz="1400" dirty="0" smtClean="0">
              <a:solidFill>
                <a:schemeClr val="tx2"/>
              </a:solidFill>
            </a:endParaRPr>
          </a:p>
          <a:p>
            <a:endParaRPr lang="ru-RU" sz="500" dirty="0" smtClean="0">
              <a:solidFill>
                <a:schemeClr val="tx2"/>
              </a:solidFill>
            </a:endParaRPr>
          </a:p>
          <a:p>
            <a:r>
              <a:rPr lang="ru-RU" sz="1400" dirty="0" smtClean="0"/>
              <a:t>1. Нанесение </a:t>
            </a:r>
            <a:r>
              <a:rPr lang="ru-RU" sz="1400" dirty="0" smtClean="0"/>
              <a:t>горизонтальной </a:t>
            </a:r>
            <a:r>
              <a:rPr lang="ru-RU" sz="1400" dirty="0" smtClean="0"/>
              <a:t>дорожной </a:t>
            </a:r>
            <a:r>
              <a:rPr lang="ru-RU" sz="1400" dirty="0" smtClean="0"/>
              <a:t>разметки с профильной поверхностью.</a:t>
            </a:r>
            <a:endParaRPr lang="ru-RU" sz="1400" dirty="0" smtClean="0"/>
          </a:p>
          <a:p>
            <a:r>
              <a:rPr lang="ru-RU" sz="1400" dirty="0" smtClean="0"/>
              <a:t>2. Ликвидации колейности на проезжей части.</a:t>
            </a:r>
            <a:endParaRPr lang="ru-RU" sz="1400" dirty="0"/>
          </a:p>
          <a:p>
            <a:r>
              <a:rPr lang="ru-RU" sz="1400" dirty="0"/>
              <a:t>2. </a:t>
            </a:r>
            <a:r>
              <a:rPr lang="ru-RU" sz="1400" dirty="0" smtClean="0"/>
              <a:t>Нанесение перед </a:t>
            </a:r>
            <a:r>
              <a:rPr lang="ru-RU" sz="1400" dirty="0"/>
              <a:t>кривой в плане </a:t>
            </a:r>
            <a:r>
              <a:rPr lang="ru-RU" sz="1400" dirty="0" smtClean="0"/>
              <a:t>шумовых </a:t>
            </a:r>
            <a:r>
              <a:rPr lang="ru-RU" sz="1400" dirty="0" smtClean="0"/>
              <a:t>полос из пластичных материалов.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587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784976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400" dirty="0">
                <a:solidFill>
                  <a:srgbClr val="004A98"/>
                </a:solidFill>
              </a:rPr>
              <a:t>П</a:t>
            </a:r>
            <a:r>
              <a:rPr lang="ru-RU" sz="1400" dirty="0" smtClean="0">
                <a:solidFill>
                  <a:srgbClr val="004A98"/>
                </a:solidFill>
              </a:rPr>
              <a:t>еречень </a:t>
            </a:r>
            <a:r>
              <a:rPr lang="ru-RU" sz="1400" dirty="0">
                <a:solidFill>
                  <a:srgbClr val="004A98"/>
                </a:solidFill>
              </a:rPr>
              <a:t>аварийно-опасных участков (</a:t>
            </a:r>
            <a:r>
              <a:rPr lang="ru-RU" sz="1400" dirty="0" err="1">
                <a:solidFill>
                  <a:srgbClr val="004A98"/>
                </a:solidFill>
              </a:rPr>
              <a:t>УКДТП</a:t>
            </a:r>
            <a:r>
              <a:rPr lang="ru-RU" sz="1400" dirty="0">
                <a:solidFill>
                  <a:srgbClr val="004A98"/>
                </a:solidFill>
              </a:rPr>
              <a:t>) на автомобильных дорогах общего пользования </a:t>
            </a:r>
            <a:r>
              <a:rPr lang="ru-RU" sz="1400" dirty="0" smtClean="0">
                <a:solidFill>
                  <a:srgbClr val="004A98"/>
                </a:solidFill>
              </a:rPr>
              <a:t>г. Новосибирска</a:t>
            </a:r>
            <a:endParaRPr lang="ru-RU" altLang="ru-RU" sz="14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8" y="477635"/>
            <a:ext cx="4055420" cy="4086411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4119385" y="500905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</a:t>
            </a:r>
            <a:endParaRPr lang="ru-RU" sz="9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63400" y="434413"/>
            <a:ext cx="14895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/>
              <a:t>Б.Богаткова</a:t>
            </a:r>
            <a:r>
              <a:rPr lang="ru-RU" sz="1100" dirty="0"/>
              <a:t> - Есенина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4119376" y="782439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59396" y="705150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Фрунзе-</a:t>
            </a:r>
            <a:r>
              <a:rPr lang="ru-RU" sz="1100" dirty="0" err="1"/>
              <a:t>Кошурникова</a:t>
            </a:r>
            <a:r>
              <a:rPr lang="ru-RU" sz="1100" dirty="0"/>
              <a:t>-Красина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4119375" y="1063458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3</a:t>
            </a:r>
            <a:endParaRPr lang="ru-RU" sz="900" dirty="0"/>
          </a:p>
        </p:txBody>
      </p:sp>
      <p:sp>
        <p:nvSpPr>
          <p:cNvPr id="29" name="Овал 28"/>
          <p:cNvSpPr/>
          <p:nvPr/>
        </p:nvSpPr>
        <p:spPr>
          <a:xfrm>
            <a:off x="4119183" y="1348147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4</a:t>
            </a:r>
            <a:endParaRPr lang="ru-RU" sz="900" dirty="0"/>
          </a:p>
        </p:txBody>
      </p:sp>
      <p:sp>
        <p:nvSpPr>
          <p:cNvPr id="30" name="Овал 29"/>
          <p:cNvSpPr/>
          <p:nvPr/>
        </p:nvSpPr>
        <p:spPr>
          <a:xfrm>
            <a:off x="4126946" y="1650158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5</a:t>
            </a:r>
            <a:endParaRPr lang="ru-RU" sz="900" dirty="0"/>
          </a:p>
        </p:txBody>
      </p:sp>
      <p:sp>
        <p:nvSpPr>
          <p:cNvPr id="31" name="Овал 30"/>
          <p:cNvSpPr/>
          <p:nvPr/>
        </p:nvSpPr>
        <p:spPr>
          <a:xfrm>
            <a:off x="4119183" y="1971849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6</a:t>
            </a:r>
            <a:endParaRPr lang="ru-RU" sz="900" dirty="0"/>
          </a:p>
        </p:txBody>
      </p:sp>
      <p:sp>
        <p:nvSpPr>
          <p:cNvPr id="32" name="Овал 31"/>
          <p:cNvSpPr/>
          <p:nvPr/>
        </p:nvSpPr>
        <p:spPr>
          <a:xfrm>
            <a:off x="4119183" y="2292557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7</a:t>
            </a:r>
          </a:p>
        </p:txBody>
      </p:sp>
      <p:sp>
        <p:nvSpPr>
          <p:cNvPr id="33" name="Овал 32"/>
          <p:cNvSpPr/>
          <p:nvPr/>
        </p:nvSpPr>
        <p:spPr>
          <a:xfrm>
            <a:off x="4111278" y="2628087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8</a:t>
            </a:r>
            <a:endParaRPr lang="ru-RU" sz="900" dirty="0"/>
          </a:p>
        </p:txBody>
      </p:sp>
      <p:sp>
        <p:nvSpPr>
          <p:cNvPr id="34" name="Овал 33"/>
          <p:cNvSpPr/>
          <p:nvPr/>
        </p:nvSpPr>
        <p:spPr>
          <a:xfrm>
            <a:off x="4111278" y="2974622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9</a:t>
            </a:r>
            <a:endParaRPr lang="ru-RU" sz="900" dirty="0"/>
          </a:p>
        </p:txBody>
      </p:sp>
      <p:sp>
        <p:nvSpPr>
          <p:cNvPr id="36" name="Овал 35"/>
          <p:cNvSpPr/>
          <p:nvPr/>
        </p:nvSpPr>
        <p:spPr>
          <a:xfrm>
            <a:off x="4119182" y="3285678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/>
            <a:r>
              <a:rPr lang="ru-RU" sz="900" dirty="0" smtClean="0"/>
              <a:t>10</a:t>
            </a:r>
            <a:endParaRPr lang="ru-RU" sz="900" dirty="0"/>
          </a:p>
        </p:txBody>
      </p:sp>
      <p:sp>
        <p:nvSpPr>
          <p:cNvPr id="39" name="Овал 38"/>
          <p:cNvSpPr/>
          <p:nvPr/>
        </p:nvSpPr>
        <p:spPr>
          <a:xfrm>
            <a:off x="4126946" y="3637479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11</a:t>
            </a:r>
            <a:endParaRPr lang="ru-RU" sz="9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39955" y="997985"/>
            <a:ext cx="22509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/>
              <a:t>Мочищенское</a:t>
            </a:r>
            <a:r>
              <a:rPr lang="ru-RU" sz="1100" dirty="0"/>
              <a:t> шоссе - Жуковского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259099" y="1283359"/>
            <a:ext cx="15343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Красный проспект 157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51590" y="1591172"/>
            <a:ext cx="20345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Красный проспект - </a:t>
            </a:r>
            <a:r>
              <a:rPr lang="ru-RU" sz="1100" dirty="0" err="1"/>
              <a:t>Г.Колонды</a:t>
            </a:r>
            <a:endParaRPr lang="ru-RU" sz="11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251590" y="1922852"/>
            <a:ext cx="14366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Танковая - Народная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259099" y="2240002"/>
            <a:ext cx="17331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/>
              <a:t>Н.Данченко</a:t>
            </a:r>
            <a:r>
              <a:rPr lang="ru-RU" sz="1100" dirty="0"/>
              <a:t> - </a:t>
            </a:r>
            <a:r>
              <a:rPr lang="ru-RU" sz="1100" dirty="0" err="1"/>
              <a:t>Р.Корсакова</a:t>
            </a:r>
            <a:endParaRPr lang="ru-RU" sz="11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223663" y="2568096"/>
            <a:ext cx="18213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/>
              <a:t>Н.Данченко</a:t>
            </a:r>
            <a:r>
              <a:rPr lang="ru-RU" sz="1100" dirty="0"/>
              <a:t> - </a:t>
            </a:r>
            <a:r>
              <a:rPr lang="ru-RU" sz="1100" dirty="0" err="1"/>
              <a:t>С.Гвардейцев</a:t>
            </a:r>
            <a:endParaRPr lang="ru-RU" sz="11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259099" y="2895716"/>
            <a:ext cx="13740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ул. Петухова </a:t>
            </a:r>
            <a:r>
              <a:rPr lang="ru-RU" sz="1100" dirty="0" smtClean="0"/>
              <a:t>71 (73)</a:t>
            </a:r>
            <a:endParaRPr lang="ru-RU" sz="11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40721" y="3210597"/>
            <a:ext cx="15872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ул. </a:t>
            </a:r>
            <a:r>
              <a:rPr lang="ru-RU" sz="1100" dirty="0" err="1"/>
              <a:t>С.Гвардейцев</a:t>
            </a:r>
            <a:r>
              <a:rPr lang="ru-RU" sz="1100" dirty="0"/>
              <a:t> 52 к 1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259099" y="3573502"/>
            <a:ext cx="17748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ул. Комсомольская </a:t>
            </a:r>
            <a:r>
              <a:rPr lang="ru-RU" sz="1100" dirty="0" smtClean="0"/>
              <a:t>13 (10)</a:t>
            </a:r>
            <a:endParaRPr lang="ru-RU" sz="1100" dirty="0"/>
          </a:p>
        </p:txBody>
      </p:sp>
      <p:sp>
        <p:nvSpPr>
          <p:cNvPr id="48" name="Овал 47"/>
          <p:cNvSpPr/>
          <p:nvPr/>
        </p:nvSpPr>
        <p:spPr>
          <a:xfrm>
            <a:off x="4126945" y="3938742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12</a:t>
            </a:r>
            <a:endParaRPr lang="ru-RU" sz="9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248772" y="3872965"/>
            <a:ext cx="24641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ул. Тюменская 55б </a:t>
            </a:r>
            <a:r>
              <a:rPr lang="ru-RU" sz="1100" dirty="0" smtClean="0"/>
              <a:t>- ул</a:t>
            </a:r>
            <a:r>
              <a:rPr lang="ru-RU" sz="1100" dirty="0"/>
              <a:t>. </a:t>
            </a:r>
            <a:r>
              <a:rPr lang="ru-RU" sz="1100" dirty="0" err="1"/>
              <a:t>С.Коротаева</a:t>
            </a:r>
            <a:r>
              <a:rPr lang="ru-RU" sz="1100" dirty="0"/>
              <a:t> 1</a:t>
            </a:r>
          </a:p>
        </p:txBody>
      </p:sp>
      <p:sp>
        <p:nvSpPr>
          <p:cNvPr id="50" name="Овал 49"/>
          <p:cNvSpPr/>
          <p:nvPr/>
        </p:nvSpPr>
        <p:spPr>
          <a:xfrm>
            <a:off x="4126945" y="4261979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13</a:t>
            </a:r>
            <a:endParaRPr lang="ru-RU" sz="9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263197" y="418999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ул. 9-й </a:t>
            </a:r>
            <a:r>
              <a:rPr lang="ru-RU" sz="1100" dirty="0" err="1" smtClean="0"/>
              <a:t>Гв</a:t>
            </a:r>
            <a:r>
              <a:rPr lang="ru-RU" sz="1100" dirty="0" smtClean="0"/>
              <a:t>. </a:t>
            </a:r>
            <a:r>
              <a:rPr lang="ru-RU" sz="1100" dirty="0"/>
              <a:t>Дивизии - ул. Троллейная</a:t>
            </a:r>
          </a:p>
        </p:txBody>
      </p:sp>
      <p:sp>
        <p:nvSpPr>
          <p:cNvPr id="52" name="Овал 51"/>
          <p:cNvSpPr/>
          <p:nvPr/>
        </p:nvSpPr>
        <p:spPr>
          <a:xfrm>
            <a:off x="4134470" y="4537750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14</a:t>
            </a:r>
            <a:endParaRPr lang="ru-RU" sz="9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270959" y="4460652"/>
            <a:ext cx="16914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проспект </a:t>
            </a:r>
            <a:r>
              <a:rPr lang="ru-RU" sz="1100" dirty="0" err="1"/>
              <a:t>К.Маркса</a:t>
            </a:r>
            <a:r>
              <a:rPr lang="ru-RU" sz="1100" dirty="0"/>
              <a:t> 26-22</a:t>
            </a:r>
          </a:p>
        </p:txBody>
      </p:sp>
      <p:sp>
        <p:nvSpPr>
          <p:cNvPr id="54" name="Овал 53"/>
          <p:cNvSpPr/>
          <p:nvPr/>
        </p:nvSpPr>
        <p:spPr>
          <a:xfrm>
            <a:off x="6592499" y="494811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15</a:t>
            </a:r>
            <a:endParaRPr lang="ru-RU" sz="9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736514" y="408130"/>
            <a:ext cx="15872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пл. имени </a:t>
            </a:r>
            <a:r>
              <a:rPr lang="ru-RU" sz="1100" dirty="0" err="1"/>
              <a:t>К.маркса</a:t>
            </a:r>
            <a:r>
              <a:rPr lang="ru-RU" sz="1100" dirty="0"/>
              <a:t> 3-2</a:t>
            </a:r>
          </a:p>
        </p:txBody>
      </p:sp>
      <p:sp>
        <p:nvSpPr>
          <p:cNvPr id="56" name="Овал 55"/>
          <p:cNvSpPr/>
          <p:nvPr/>
        </p:nvSpPr>
        <p:spPr>
          <a:xfrm>
            <a:off x="6592498" y="786540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16</a:t>
            </a:r>
            <a:endParaRPr lang="ru-RU" sz="9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736513" y="722291"/>
            <a:ext cx="13821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пл. Энергетиков 8/1</a:t>
            </a:r>
          </a:p>
        </p:txBody>
      </p:sp>
      <p:sp>
        <p:nvSpPr>
          <p:cNvPr id="58" name="Овал 57"/>
          <p:cNvSpPr/>
          <p:nvPr/>
        </p:nvSpPr>
        <p:spPr>
          <a:xfrm>
            <a:off x="6597123" y="1083668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17</a:t>
            </a:r>
            <a:endParaRPr lang="ru-RU" sz="9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736513" y="1021800"/>
            <a:ext cx="23022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ул. Котовского - ул. Станиславского</a:t>
            </a:r>
          </a:p>
        </p:txBody>
      </p:sp>
      <p:sp>
        <p:nvSpPr>
          <p:cNvPr id="60" name="Овал 59"/>
          <p:cNvSpPr/>
          <p:nvPr/>
        </p:nvSpPr>
        <p:spPr>
          <a:xfrm>
            <a:off x="6592498" y="1364057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18</a:t>
            </a:r>
            <a:endParaRPr lang="ru-RU" sz="9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736513" y="1277289"/>
            <a:ext cx="20553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пр. </a:t>
            </a:r>
            <a:r>
              <a:rPr lang="ru-RU" sz="1100" dirty="0" err="1"/>
              <a:t>К.Маркса</a:t>
            </a:r>
            <a:r>
              <a:rPr lang="ru-RU" sz="1100" dirty="0"/>
              <a:t> - ул. Космическая</a:t>
            </a:r>
          </a:p>
        </p:txBody>
      </p:sp>
      <p:sp>
        <p:nvSpPr>
          <p:cNvPr id="62" name="Овал 61"/>
          <p:cNvSpPr/>
          <p:nvPr/>
        </p:nvSpPr>
        <p:spPr>
          <a:xfrm>
            <a:off x="6592498" y="1640991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19</a:t>
            </a:r>
            <a:endParaRPr lang="ru-RU" sz="9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736513" y="1563489"/>
            <a:ext cx="18389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ул. Кирова - ул. </a:t>
            </a:r>
            <a:r>
              <a:rPr lang="ru-RU" sz="1100" dirty="0" err="1"/>
              <a:t>Б.Богаткова</a:t>
            </a:r>
            <a:endParaRPr lang="ru-RU" sz="1100" dirty="0"/>
          </a:p>
        </p:txBody>
      </p:sp>
      <p:sp>
        <p:nvSpPr>
          <p:cNvPr id="64" name="Овал 63"/>
          <p:cNvSpPr/>
          <p:nvPr/>
        </p:nvSpPr>
        <p:spPr>
          <a:xfrm>
            <a:off x="6592498" y="1961472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20</a:t>
            </a:r>
            <a:endParaRPr lang="ru-RU" sz="9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776621" y="1902675"/>
            <a:ext cx="12073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ул. Высоцкого 44</a:t>
            </a:r>
          </a:p>
        </p:txBody>
      </p:sp>
      <p:sp>
        <p:nvSpPr>
          <p:cNvPr id="66" name="Овал 65"/>
          <p:cNvSpPr/>
          <p:nvPr/>
        </p:nvSpPr>
        <p:spPr>
          <a:xfrm>
            <a:off x="6592498" y="2291109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21</a:t>
            </a:r>
            <a:endParaRPr lang="ru-RU" sz="9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776621" y="2232312"/>
            <a:ext cx="22429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ул. </a:t>
            </a:r>
            <a:r>
              <a:rPr lang="ru-RU" sz="1100" dirty="0" smtClean="0"/>
              <a:t>Кирова </a:t>
            </a:r>
            <a:r>
              <a:rPr lang="ru-RU" sz="1100" dirty="0"/>
              <a:t>- ул. Сакко и Ванцетти</a:t>
            </a:r>
          </a:p>
        </p:txBody>
      </p:sp>
      <p:sp>
        <p:nvSpPr>
          <p:cNvPr id="68" name="Овал 67"/>
          <p:cNvSpPr/>
          <p:nvPr/>
        </p:nvSpPr>
        <p:spPr>
          <a:xfrm>
            <a:off x="6592498" y="2626625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21</a:t>
            </a:r>
            <a:endParaRPr lang="ru-RU" sz="9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776621" y="2564641"/>
            <a:ext cx="12073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ул. Высоцкого 38</a:t>
            </a:r>
          </a:p>
        </p:txBody>
      </p:sp>
      <p:sp>
        <p:nvSpPr>
          <p:cNvPr id="70" name="Овал 69"/>
          <p:cNvSpPr/>
          <p:nvPr/>
        </p:nvSpPr>
        <p:spPr>
          <a:xfrm>
            <a:off x="6600551" y="2936795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22</a:t>
            </a:r>
            <a:endParaRPr lang="ru-RU" sz="9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776621" y="2878802"/>
            <a:ext cx="18181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ул. </a:t>
            </a:r>
            <a:r>
              <a:rPr lang="ru-RU" sz="1100" dirty="0" err="1"/>
              <a:t>Большевисткая</a:t>
            </a:r>
            <a:r>
              <a:rPr lang="ru-RU" sz="1100" dirty="0"/>
              <a:t> 48 (135)</a:t>
            </a:r>
          </a:p>
        </p:txBody>
      </p:sp>
      <p:sp>
        <p:nvSpPr>
          <p:cNvPr id="72" name="Овал 71"/>
          <p:cNvSpPr/>
          <p:nvPr/>
        </p:nvSpPr>
        <p:spPr>
          <a:xfrm>
            <a:off x="6625014" y="3264418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24</a:t>
            </a:r>
            <a:endParaRPr lang="ru-RU" sz="9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776621" y="3210597"/>
            <a:ext cx="21916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 smtClean="0"/>
              <a:t>Кр</a:t>
            </a:r>
            <a:r>
              <a:rPr lang="ru-RU" sz="1100" dirty="0" smtClean="0"/>
              <a:t>. проспект-Советская-Каинская</a:t>
            </a:r>
            <a:endParaRPr lang="ru-RU" sz="1100" dirty="0"/>
          </a:p>
        </p:txBody>
      </p:sp>
      <p:sp>
        <p:nvSpPr>
          <p:cNvPr id="74" name="Овал 73"/>
          <p:cNvSpPr/>
          <p:nvPr/>
        </p:nvSpPr>
        <p:spPr>
          <a:xfrm>
            <a:off x="6632634" y="3634189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25</a:t>
            </a:r>
            <a:endParaRPr lang="ru-RU" sz="9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788393" y="3565138"/>
            <a:ext cx="9605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ул. Гоголя 51</a:t>
            </a:r>
          </a:p>
        </p:txBody>
      </p:sp>
      <p:sp>
        <p:nvSpPr>
          <p:cNvPr id="76" name="Овал 75"/>
          <p:cNvSpPr/>
          <p:nvPr/>
        </p:nvSpPr>
        <p:spPr>
          <a:xfrm>
            <a:off x="6640900" y="3936597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26</a:t>
            </a:r>
            <a:endParaRPr lang="ru-RU" sz="9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784915" y="3857087"/>
            <a:ext cx="20810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Красный проспект - Державина</a:t>
            </a:r>
          </a:p>
        </p:txBody>
      </p:sp>
      <p:sp>
        <p:nvSpPr>
          <p:cNvPr id="78" name="Овал 77"/>
          <p:cNvSpPr/>
          <p:nvPr/>
        </p:nvSpPr>
        <p:spPr>
          <a:xfrm>
            <a:off x="6640900" y="4271982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27</a:t>
            </a:r>
            <a:endParaRPr lang="ru-RU" sz="9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784915" y="4209510"/>
            <a:ext cx="20069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/>
              <a:t>Бердское</a:t>
            </a:r>
            <a:r>
              <a:rPr lang="ru-RU" sz="1100" dirty="0"/>
              <a:t> шоссе </a:t>
            </a:r>
            <a:r>
              <a:rPr lang="ru-RU" sz="1100" dirty="0" smtClean="0"/>
              <a:t>67/1</a:t>
            </a:r>
            <a:endParaRPr lang="ru-RU" sz="1100" dirty="0"/>
          </a:p>
        </p:txBody>
      </p:sp>
      <p:sp>
        <p:nvSpPr>
          <p:cNvPr id="80" name="Овал 79"/>
          <p:cNvSpPr/>
          <p:nvPr/>
        </p:nvSpPr>
        <p:spPr>
          <a:xfrm>
            <a:off x="6643916" y="4545405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28</a:t>
            </a:r>
            <a:endParaRPr lang="ru-RU" sz="9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6800203" y="446151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ул. Плотинная </a:t>
            </a:r>
            <a:r>
              <a:rPr lang="ru-RU" sz="1100" dirty="0" smtClean="0"/>
              <a:t>№ </a:t>
            </a:r>
            <a:r>
              <a:rPr lang="ru-RU" sz="1100" dirty="0"/>
              <a:t>1 </a:t>
            </a:r>
            <a:r>
              <a:rPr lang="ru-RU" sz="1100" dirty="0" smtClean="0"/>
              <a:t>до </a:t>
            </a:r>
            <a:r>
              <a:rPr lang="ru-RU" sz="1100" dirty="0"/>
              <a:t>дома № 5/5</a:t>
            </a:r>
          </a:p>
        </p:txBody>
      </p:sp>
      <p:sp>
        <p:nvSpPr>
          <p:cNvPr id="82" name="Овал 81"/>
          <p:cNvSpPr/>
          <p:nvPr/>
        </p:nvSpPr>
        <p:spPr>
          <a:xfrm>
            <a:off x="1871139" y="2130244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</a:t>
            </a:r>
            <a:endParaRPr lang="ru-RU" sz="900" dirty="0"/>
          </a:p>
        </p:txBody>
      </p:sp>
      <p:sp>
        <p:nvSpPr>
          <p:cNvPr id="83" name="Овал 82"/>
          <p:cNvSpPr/>
          <p:nvPr/>
        </p:nvSpPr>
        <p:spPr>
          <a:xfrm>
            <a:off x="1727124" y="1961116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</a:t>
            </a:r>
            <a:endParaRPr lang="ru-RU" sz="900" dirty="0"/>
          </a:p>
        </p:txBody>
      </p:sp>
      <p:sp>
        <p:nvSpPr>
          <p:cNvPr id="84" name="Овал 83"/>
          <p:cNvSpPr/>
          <p:nvPr/>
        </p:nvSpPr>
        <p:spPr>
          <a:xfrm>
            <a:off x="1347065" y="1605458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3</a:t>
            </a:r>
            <a:endParaRPr lang="ru-RU" sz="900" dirty="0"/>
          </a:p>
        </p:txBody>
      </p:sp>
      <p:sp>
        <p:nvSpPr>
          <p:cNvPr id="85" name="Овал 84"/>
          <p:cNvSpPr/>
          <p:nvPr/>
        </p:nvSpPr>
        <p:spPr>
          <a:xfrm>
            <a:off x="1479534" y="1862510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4</a:t>
            </a:r>
            <a:endParaRPr lang="ru-RU" sz="900" dirty="0"/>
          </a:p>
        </p:txBody>
      </p:sp>
      <p:sp>
        <p:nvSpPr>
          <p:cNvPr id="86" name="Овал 85"/>
          <p:cNvSpPr/>
          <p:nvPr/>
        </p:nvSpPr>
        <p:spPr>
          <a:xfrm>
            <a:off x="1470010" y="1708766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5</a:t>
            </a:r>
            <a:endParaRPr lang="ru-RU" sz="900" dirty="0"/>
          </a:p>
        </p:txBody>
      </p:sp>
      <p:sp>
        <p:nvSpPr>
          <p:cNvPr id="87" name="Овал 86"/>
          <p:cNvSpPr/>
          <p:nvPr/>
        </p:nvSpPr>
        <p:spPr>
          <a:xfrm>
            <a:off x="1631307" y="1733128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6</a:t>
            </a:r>
            <a:endParaRPr lang="ru-RU" sz="900" dirty="0"/>
          </a:p>
        </p:txBody>
      </p:sp>
      <p:sp>
        <p:nvSpPr>
          <p:cNvPr id="88" name="Овал 87"/>
          <p:cNvSpPr/>
          <p:nvPr/>
        </p:nvSpPr>
        <p:spPr>
          <a:xfrm>
            <a:off x="1492093" y="2751700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7</a:t>
            </a:r>
          </a:p>
        </p:txBody>
      </p:sp>
      <p:sp>
        <p:nvSpPr>
          <p:cNvPr id="89" name="Овал 88"/>
          <p:cNvSpPr/>
          <p:nvPr/>
        </p:nvSpPr>
        <p:spPr>
          <a:xfrm>
            <a:off x="1328173" y="2754447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8</a:t>
            </a:r>
            <a:endParaRPr lang="ru-RU" sz="900" dirty="0"/>
          </a:p>
        </p:txBody>
      </p:sp>
      <p:sp>
        <p:nvSpPr>
          <p:cNvPr id="90" name="Овал 89"/>
          <p:cNvSpPr/>
          <p:nvPr/>
        </p:nvSpPr>
        <p:spPr>
          <a:xfrm>
            <a:off x="1603329" y="3126753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9</a:t>
            </a:r>
            <a:endParaRPr lang="ru-RU" sz="900" dirty="0"/>
          </a:p>
        </p:txBody>
      </p:sp>
      <p:sp>
        <p:nvSpPr>
          <p:cNvPr id="91" name="Овал 90"/>
          <p:cNvSpPr/>
          <p:nvPr/>
        </p:nvSpPr>
        <p:spPr>
          <a:xfrm>
            <a:off x="1400180" y="2954801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/>
            <a:r>
              <a:rPr lang="ru-RU" sz="900" dirty="0" smtClean="0"/>
              <a:t>10</a:t>
            </a:r>
            <a:endParaRPr lang="ru-RU" sz="900" dirty="0"/>
          </a:p>
        </p:txBody>
      </p:sp>
      <p:sp>
        <p:nvSpPr>
          <p:cNvPr id="92" name="Овал 91"/>
          <p:cNvSpPr/>
          <p:nvPr/>
        </p:nvSpPr>
        <p:spPr>
          <a:xfrm>
            <a:off x="1858427" y="2998643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11</a:t>
            </a:r>
            <a:endParaRPr lang="ru-RU" sz="900" dirty="0"/>
          </a:p>
        </p:txBody>
      </p:sp>
      <p:sp>
        <p:nvSpPr>
          <p:cNvPr id="93" name="Овал 92"/>
          <p:cNvSpPr/>
          <p:nvPr/>
        </p:nvSpPr>
        <p:spPr>
          <a:xfrm>
            <a:off x="1727123" y="2923230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12</a:t>
            </a:r>
            <a:endParaRPr lang="ru-RU" sz="900" dirty="0"/>
          </a:p>
        </p:txBody>
      </p:sp>
      <p:sp>
        <p:nvSpPr>
          <p:cNvPr id="94" name="Овал 93"/>
          <p:cNvSpPr/>
          <p:nvPr/>
        </p:nvSpPr>
        <p:spPr>
          <a:xfrm>
            <a:off x="1061214" y="2823708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13</a:t>
            </a:r>
            <a:endParaRPr lang="ru-RU" sz="900" dirty="0"/>
          </a:p>
        </p:txBody>
      </p:sp>
      <p:sp>
        <p:nvSpPr>
          <p:cNvPr id="95" name="Овал 94"/>
          <p:cNvSpPr/>
          <p:nvPr/>
        </p:nvSpPr>
        <p:spPr>
          <a:xfrm>
            <a:off x="1545497" y="2451774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14</a:t>
            </a:r>
            <a:endParaRPr lang="ru-RU" sz="900" dirty="0"/>
          </a:p>
        </p:txBody>
      </p:sp>
      <p:sp>
        <p:nvSpPr>
          <p:cNvPr id="96" name="Овал 95"/>
          <p:cNvSpPr/>
          <p:nvPr/>
        </p:nvSpPr>
        <p:spPr>
          <a:xfrm>
            <a:off x="1438219" y="2558773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15</a:t>
            </a:r>
            <a:endParaRPr lang="ru-RU" sz="900" dirty="0"/>
          </a:p>
        </p:txBody>
      </p:sp>
      <p:sp>
        <p:nvSpPr>
          <p:cNvPr id="97" name="Овал 96"/>
          <p:cNvSpPr/>
          <p:nvPr/>
        </p:nvSpPr>
        <p:spPr>
          <a:xfrm>
            <a:off x="1170884" y="2397544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16</a:t>
            </a:r>
            <a:endParaRPr lang="ru-RU" sz="900" dirty="0"/>
          </a:p>
        </p:txBody>
      </p:sp>
      <p:sp>
        <p:nvSpPr>
          <p:cNvPr id="98" name="Овал 97"/>
          <p:cNvSpPr/>
          <p:nvPr/>
        </p:nvSpPr>
        <p:spPr>
          <a:xfrm>
            <a:off x="1146549" y="2539750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17</a:t>
            </a:r>
            <a:endParaRPr lang="ru-RU" sz="900" dirty="0"/>
          </a:p>
        </p:txBody>
      </p:sp>
      <p:sp>
        <p:nvSpPr>
          <p:cNvPr id="99" name="Овал 98"/>
          <p:cNvSpPr/>
          <p:nvPr/>
        </p:nvSpPr>
        <p:spPr>
          <a:xfrm>
            <a:off x="1580435" y="2583274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18</a:t>
            </a:r>
            <a:endParaRPr lang="ru-RU" sz="900" dirty="0"/>
          </a:p>
        </p:txBody>
      </p:sp>
      <p:sp>
        <p:nvSpPr>
          <p:cNvPr id="100" name="Овал 99"/>
          <p:cNvSpPr/>
          <p:nvPr/>
        </p:nvSpPr>
        <p:spPr>
          <a:xfrm>
            <a:off x="1666535" y="2333074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19</a:t>
            </a:r>
            <a:endParaRPr lang="ru-RU" sz="900" dirty="0"/>
          </a:p>
        </p:txBody>
      </p:sp>
      <p:sp>
        <p:nvSpPr>
          <p:cNvPr id="101" name="Овал 100"/>
          <p:cNvSpPr/>
          <p:nvPr/>
        </p:nvSpPr>
        <p:spPr>
          <a:xfrm>
            <a:off x="1914919" y="2340385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20</a:t>
            </a:r>
            <a:endParaRPr lang="ru-RU" sz="900" dirty="0"/>
          </a:p>
        </p:txBody>
      </p:sp>
      <p:sp>
        <p:nvSpPr>
          <p:cNvPr id="102" name="Овал 101"/>
          <p:cNvSpPr/>
          <p:nvPr/>
        </p:nvSpPr>
        <p:spPr>
          <a:xfrm>
            <a:off x="1623792" y="2192240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21</a:t>
            </a:r>
            <a:endParaRPr lang="ru-RU" sz="900" dirty="0"/>
          </a:p>
        </p:txBody>
      </p:sp>
      <p:sp>
        <p:nvSpPr>
          <p:cNvPr id="103" name="Овал 102"/>
          <p:cNvSpPr/>
          <p:nvPr/>
        </p:nvSpPr>
        <p:spPr>
          <a:xfrm>
            <a:off x="2018171" y="2397544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21</a:t>
            </a:r>
            <a:endParaRPr lang="ru-RU" sz="900" dirty="0"/>
          </a:p>
        </p:txBody>
      </p:sp>
      <p:sp>
        <p:nvSpPr>
          <p:cNvPr id="104" name="Овал 103"/>
          <p:cNvSpPr/>
          <p:nvPr/>
        </p:nvSpPr>
        <p:spPr>
          <a:xfrm>
            <a:off x="1837167" y="2511266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22</a:t>
            </a:r>
            <a:endParaRPr lang="ru-RU" sz="900" dirty="0"/>
          </a:p>
        </p:txBody>
      </p:sp>
      <p:sp>
        <p:nvSpPr>
          <p:cNvPr id="105" name="Овал 104"/>
          <p:cNvSpPr/>
          <p:nvPr/>
        </p:nvSpPr>
        <p:spPr>
          <a:xfrm>
            <a:off x="1501716" y="2113456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24</a:t>
            </a:r>
            <a:endParaRPr lang="ru-RU" sz="900" dirty="0"/>
          </a:p>
        </p:txBody>
      </p:sp>
      <p:sp>
        <p:nvSpPr>
          <p:cNvPr id="106" name="Овал 105"/>
          <p:cNvSpPr/>
          <p:nvPr/>
        </p:nvSpPr>
        <p:spPr>
          <a:xfrm>
            <a:off x="1483359" y="1988233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25</a:t>
            </a:r>
            <a:endParaRPr lang="ru-RU" sz="900" dirty="0"/>
          </a:p>
        </p:txBody>
      </p:sp>
      <p:sp>
        <p:nvSpPr>
          <p:cNvPr id="107" name="Овал 106"/>
          <p:cNvSpPr/>
          <p:nvPr/>
        </p:nvSpPr>
        <p:spPr>
          <a:xfrm>
            <a:off x="1512467" y="2228933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26</a:t>
            </a:r>
            <a:endParaRPr lang="ru-RU" sz="900" dirty="0"/>
          </a:p>
        </p:txBody>
      </p:sp>
      <p:sp>
        <p:nvSpPr>
          <p:cNvPr id="108" name="Овал 107"/>
          <p:cNvSpPr/>
          <p:nvPr/>
        </p:nvSpPr>
        <p:spPr>
          <a:xfrm>
            <a:off x="2525548" y="3325457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27</a:t>
            </a:r>
            <a:endParaRPr lang="ru-RU" sz="900" dirty="0"/>
          </a:p>
        </p:txBody>
      </p:sp>
      <p:sp>
        <p:nvSpPr>
          <p:cNvPr id="109" name="Овал 108"/>
          <p:cNvSpPr/>
          <p:nvPr/>
        </p:nvSpPr>
        <p:spPr>
          <a:xfrm>
            <a:off x="2479280" y="4248788"/>
            <a:ext cx="144015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ru-RU" sz="900" dirty="0" smtClean="0"/>
              <a:t>28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0699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895699"/>
            <a:ext cx="9144000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9144000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500" dirty="0">
                <a:solidFill>
                  <a:srgbClr val="004A98"/>
                </a:solidFill>
              </a:rPr>
              <a:t>Мероприятия по ликвидации </a:t>
            </a:r>
            <a:r>
              <a:rPr lang="ru-RU" sz="1500" dirty="0" err="1">
                <a:solidFill>
                  <a:srgbClr val="004A98"/>
                </a:solidFill>
              </a:rPr>
              <a:t>МКДТП</a:t>
            </a:r>
            <a:endParaRPr lang="ru-RU" altLang="ru-RU" sz="16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21147"/>
            <a:ext cx="9433048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Первоочередные:</a:t>
            </a:r>
          </a:p>
          <a:p>
            <a:pPr algn="ctr"/>
            <a:endParaRPr lang="ru-RU" sz="1100" b="1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1. Нанесение дорожной разметки 1.1, 1.2, 1.3, 1.5, </a:t>
            </a:r>
            <a:r>
              <a:rPr lang="ru-RU" sz="1400" dirty="0" smtClean="0"/>
              <a:t>1.18 термопластиком.</a:t>
            </a:r>
            <a:endParaRPr lang="ru-RU" sz="1400" dirty="0" smtClean="0"/>
          </a:p>
          <a:p>
            <a:r>
              <a:rPr lang="ru-RU" sz="1400" dirty="0" smtClean="0"/>
              <a:t>2.  Нанесение дорожной разметки 1.12, </a:t>
            </a:r>
            <a:r>
              <a:rPr lang="ru-RU" sz="1400" dirty="0" smtClean="0"/>
              <a:t>1.14.1</a:t>
            </a:r>
            <a:r>
              <a:rPr lang="ru-RU" sz="1400" dirty="0">
                <a:solidFill>
                  <a:prstClr val="black"/>
                </a:solidFill>
              </a:rPr>
              <a:t> термопластиком</a:t>
            </a:r>
            <a:r>
              <a:rPr lang="ru-RU" sz="1400" dirty="0" smtClean="0"/>
              <a:t> .</a:t>
            </a:r>
            <a:endParaRPr lang="ru-RU" sz="1400" dirty="0" smtClean="0"/>
          </a:p>
          <a:p>
            <a:r>
              <a:rPr lang="ru-RU" sz="1400" dirty="0" smtClean="0"/>
              <a:t>3. Установка дорожных знаков 5.19.1 и 5.19.2 на щитах со световозвращающей пленкой желто-зеленого цвета на островках безопасности.</a:t>
            </a:r>
          </a:p>
          <a:p>
            <a:r>
              <a:rPr lang="ru-RU" sz="1400" dirty="0" smtClean="0"/>
              <a:t>4. Установка пешеходных ограждений перильного типа.</a:t>
            </a:r>
          </a:p>
          <a:p>
            <a:r>
              <a:rPr lang="ru-RU" sz="1400" dirty="0" smtClean="0"/>
              <a:t>5. Установка над проезжей частью дублирующих дорожных знаков 5.19.1 на щитах со световозвращающей пленкой желто-зеленого цвета.</a:t>
            </a:r>
          </a:p>
          <a:p>
            <a:r>
              <a:rPr lang="ru-RU" sz="1400" dirty="0" smtClean="0"/>
              <a:t>6. Установка пешеходных светофоров П.1 (П.2) на островках безопасности.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В перспективе планируется в период 2022 – 2024 годов: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endParaRPr lang="ru-RU" sz="1000" dirty="0">
              <a:solidFill>
                <a:srgbClr val="FF0000"/>
              </a:solidFill>
            </a:endParaRPr>
          </a:p>
          <a:p>
            <a:r>
              <a:rPr lang="ru-RU" sz="1400" dirty="0"/>
              <a:t>1. Установка приборов фотовидеофиксации нарушений скоростного режима, проезда транспортных средств на запрещающий сигнал светофора, расположения транспортных средств на проезжей части.</a:t>
            </a:r>
          </a:p>
          <a:p>
            <a:r>
              <a:rPr lang="ru-RU" sz="1400" dirty="0"/>
              <a:t>2. Строительство пересечения железнодорожных путей и автомобильной дороги в разных уровнях.</a:t>
            </a:r>
          </a:p>
          <a:p>
            <a:r>
              <a:rPr lang="ru-RU" sz="1400" dirty="0"/>
              <a:t>3. Реконструкция светофорного объекта, установка дополнительной секции светофора для поворота налево по улице Старое шоссе, при движении со стороны улицы Дементьева. </a:t>
            </a:r>
          </a:p>
          <a:p>
            <a:r>
              <a:rPr lang="ru-RU" sz="1400" dirty="0"/>
              <a:t>4. Применение лазерного проектора для изображения дорожной разметки 1.14.1 на пешеходном переходе.</a:t>
            </a:r>
          </a:p>
          <a:p>
            <a:r>
              <a:rPr lang="ru-RU" sz="1400" dirty="0"/>
              <a:t>5. Применение светодиодной дорожной разметки.</a:t>
            </a:r>
          </a:p>
        </p:txBody>
      </p:sp>
    </p:spTree>
    <p:extLst>
      <p:ext uri="{BB962C8B-B14F-4D97-AF65-F5344CB8AC3E}">
        <p14:creationId xmlns:p14="http://schemas.microsoft.com/office/powerpoint/2010/main" val="40436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7228" b="6131"/>
          <a:stretch>
            <a:fillRect/>
          </a:stretch>
        </p:blipFill>
        <p:spPr>
          <a:xfrm>
            <a:off x="6012160" y="1707654"/>
            <a:ext cx="3131840" cy="18002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37194"/>
            <a:ext cx="2160240" cy="498517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Минтранс Новосибирской области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65186"/>
            <a:ext cx="586155" cy="7104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707654"/>
            <a:ext cx="6012160" cy="180020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888363"/>
            <a:ext cx="4340728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752</Words>
  <Application>Microsoft Office PowerPoint</Application>
  <PresentationFormat>Экран (16:9)</PresentationFormat>
  <Paragraphs>184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О рассмотрении и утверждении планов ликвидации участков концентрации дорожно-транспортных происшествий, выявленных по итогам 2020 года</vt:lpstr>
      <vt:lpstr>Презентация PowerPoint</vt:lpstr>
      <vt:lpstr>Перечень аварийно-опасных участков (УКДТП) на автомобильных дорогах общего пользования  федерального, межмуниципального и местного значения Новосибирской области</vt:lpstr>
      <vt:lpstr>Мероприятия по ликвидации УКДТП на автодорогах федерального значения</vt:lpstr>
      <vt:lpstr>Перечень аварийно-опасных участков (УКДТП) на автомобильных дорогах общего пользования г. Новосибирска</vt:lpstr>
      <vt:lpstr>Мероприятия по ликвидации МКДТП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Мирошниченко Антон Александрович</dc:creator>
  <cp:lastModifiedBy>Григорьева Екатерина Петровна</cp:lastModifiedBy>
  <cp:revision>323</cp:revision>
  <cp:lastPrinted>2021-03-23T09:00:03Z</cp:lastPrinted>
  <dcterms:created xsi:type="dcterms:W3CDTF">2019-10-07T14:07:42Z</dcterms:created>
  <dcterms:modified xsi:type="dcterms:W3CDTF">2021-03-26T02:19:59Z</dcterms:modified>
</cp:coreProperties>
</file>