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15"/>
  </p:notesMasterIdLst>
  <p:handoutMasterIdLst>
    <p:handoutMasterId r:id="rId16"/>
  </p:handoutMasterIdLst>
  <p:sldIdLst>
    <p:sldId id="612" r:id="rId2"/>
    <p:sldId id="651" r:id="rId3"/>
    <p:sldId id="626" r:id="rId4"/>
    <p:sldId id="652" r:id="rId5"/>
    <p:sldId id="653" r:id="rId6"/>
    <p:sldId id="654" r:id="rId7"/>
    <p:sldId id="658" r:id="rId8"/>
    <p:sldId id="655" r:id="rId9"/>
    <p:sldId id="627" r:id="rId10"/>
    <p:sldId id="657" r:id="rId11"/>
    <p:sldId id="649" r:id="rId12"/>
    <p:sldId id="641" r:id="rId13"/>
    <p:sldId id="644" r:id="rId1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E"/>
    <a:srgbClr val="FFFF00"/>
    <a:srgbClr val="0000FF"/>
    <a:srgbClr val="FFFFCC"/>
    <a:srgbClr val="FF9900"/>
    <a:srgbClr val="FFCC99"/>
    <a:srgbClr val="66FF33"/>
    <a:srgbClr val="009900"/>
    <a:srgbClr val="000066"/>
    <a:srgbClr val="E71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56" y="-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Лист1!$B$9</c:f>
              <c:strCache>
                <c:ptCount val="1"/>
                <c:pt idx="0">
                  <c:v>кол-во ДТП, шт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057844068926041E-2"/>
                  <c:y val="-3.041825095057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5482033907717E-2"/>
                  <c:y val="-4.5627376425855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Лист1!$C$8:$D$8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Лист1!$C$9:$D$9</c:f>
              <c:numCache>
                <c:formatCode>General</c:formatCode>
                <c:ptCount val="2"/>
                <c:pt idx="0">
                  <c:v>346</c:v>
                </c:pt>
                <c:pt idx="1">
                  <c:v>339</c:v>
                </c:pt>
              </c:numCache>
            </c:numRef>
          </c:val>
        </c:ser>
        <c:ser>
          <c:idx val="1"/>
          <c:order val="1"/>
          <c:tx>
            <c:strRef>
              <c:f>Лист1!$B$10</c:f>
              <c:strCache>
                <c:ptCount val="1"/>
                <c:pt idx="0">
                  <c:v>кол-во погибших, чел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77410169538585E-2"/>
                  <c:y val="-4.055766793409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7410169538585E-2"/>
                  <c:y val="-4.055766793409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74101695385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Лист1!$C$8:$D$8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Лист1!$C$10:$D$10</c:f>
              <c:numCache>
                <c:formatCode>General</c:formatCode>
                <c:ptCount val="2"/>
                <c:pt idx="0">
                  <c:v>101</c:v>
                </c:pt>
                <c:pt idx="1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Лист1!$B$11</c:f>
              <c:strCache>
                <c:ptCount val="1"/>
                <c:pt idx="0">
                  <c:v>кол-во раненых, чел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548203390771749E-2"/>
                  <c:y val="-2.5348542458808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793383051694529E-2"/>
                  <c:y val="-2.534854245880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Лист1!$C$8:$D$8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Лист1!$C$11:$D$11</c:f>
              <c:numCache>
                <c:formatCode>General</c:formatCode>
                <c:ptCount val="2"/>
                <c:pt idx="0">
                  <c:v>453</c:v>
                </c:pt>
                <c:pt idx="1">
                  <c:v>464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3723136"/>
        <c:axId val="163724672"/>
        <c:axId val="0"/>
      </c:bar3DChart>
      <c:catAx>
        <c:axId val="1637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3724672"/>
        <c:crosses val="autoZero"/>
        <c:auto val="1"/>
        <c:lblAlgn val="ctr"/>
        <c:lblOffset val="100"/>
        <c:noMultiLvlLbl val="0"/>
      </c:catAx>
      <c:valAx>
        <c:axId val="16372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3723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04967396016691"/>
          <c:y val="0.21106968139881618"/>
          <c:w val="0.48417650725769618"/>
          <c:h val="0.70322805743113537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3923374671864652"/>
                  <c:y val="-7.07408026273859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279695936700478"/>
                  <c:y val="9.43477309276025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689657928788037"/>
                  <c:y val="3.01561670464218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865903177798982"/>
                  <c:y val="-4.58657659142693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750960189667647"/>
                  <c:y val="-0.143913553791269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8199101065964571E-2"/>
                  <c:y val="-0.153700525555284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6973194624159085E-2"/>
                  <c:y val="-0.1126322012399620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нарушение правил проезда пеш. перехода 
3%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Лист1!$C$64:$H$64</c:f>
              <c:strCache>
                <c:ptCount val="6"/>
                <c:pt idx="0">
                  <c:v>нарушение правил расположения ТС на проезжей части </c:v>
                </c:pt>
                <c:pt idx="1">
                  <c:v>выезд на полосу встречного движения </c:v>
                </c:pt>
                <c:pt idx="2">
                  <c:v>несоблюдение очередности проезда </c:v>
                </c:pt>
                <c:pt idx="3">
                  <c:v>неправильный выбор дистанции </c:v>
                </c:pt>
                <c:pt idx="4">
                  <c:v> несоответствие скорости конкретным условиям движения</c:v>
                </c:pt>
                <c:pt idx="5">
                  <c:v>нарушение правил проезда пешеходного перехода </c:v>
                </c:pt>
              </c:strCache>
            </c:strRef>
          </c:cat>
          <c:val>
            <c:numRef>
              <c:f>Лист1!$C$65:$H$65</c:f>
              <c:numCache>
                <c:formatCode>General</c:formatCode>
                <c:ptCount val="6"/>
                <c:pt idx="0">
                  <c:v>131</c:v>
                </c:pt>
                <c:pt idx="1">
                  <c:v>66</c:v>
                </c:pt>
                <c:pt idx="2">
                  <c:v>38</c:v>
                </c:pt>
                <c:pt idx="3">
                  <c:v>27</c:v>
                </c:pt>
                <c:pt idx="4">
                  <c:v>23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280818022747159"/>
          <c:y val="3.9813587901669265E-2"/>
          <c:w val="0.505494750656168"/>
          <c:h val="0.57639556555486304"/>
        </c:manualLayout>
      </c:layout>
      <c:pieChart>
        <c:varyColors val="1"/>
        <c:ser>
          <c:idx val="0"/>
          <c:order val="0"/>
          <c:explosion val="22"/>
          <c:dPt>
            <c:idx val="0"/>
            <c:bubble3D val="0"/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Лист1!$B$85:$D$85</c:f>
              <c:strCache>
                <c:ptCount val="3"/>
                <c:pt idx="0">
                  <c:v>Количество дтп с участием водителей не имеющих либо лишенных права управления </c:v>
                </c:pt>
                <c:pt idx="1">
                  <c:v>Количество дтп с участием водителей в состоянии алкогольного либо наркотического опьянения, отказавшихся от прохождения медецинского освидетельствования</c:v>
                </c:pt>
                <c:pt idx="2">
                  <c:v>Остальные ДТП</c:v>
                </c:pt>
              </c:strCache>
            </c:strRef>
          </c:cat>
          <c:val>
            <c:numRef>
              <c:f>Лист1!$B$86:$D$86</c:f>
              <c:numCache>
                <c:formatCode>General</c:formatCode>
                <c:ptCount val="3"/>
                <c:pt idx="0">
                  <c:v>25</c:v>
                </c:pt>
                <c:pt idx="1">
                  <c:v>91</c:v>
                </c:pt>
                <c:pt idx="2">
                  <c:v>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894574346614611E-2"/>
          <c:y val="2.6176093945286531E-2"/>
          <c:w val="0.91634626184619761"/>
          <c:h val="0.40358699173046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Лист1!$B$42</c:f>
              <c:strCache>
                <c:ptCount val="1"/>
                <c:pt idx="0">
                  <c:v>Отсутствие тротуаров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Лист1!$B$43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Лист1!$C$42</c:f>
              <c:strCache>
                <c:ptCount val="1"/>
                <c:pt idx="0">
                  <c:v>Отсутствие освещения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Лист1!$C$43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Лист1!$D$42</c:f>
              <c:strCache>
                <c:ptCount val="1"/>
                <c:pt idx="0">
                  <c:v>Отсутствие, дорожных знаков в необходимых местах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Лист1!$D$43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Лист1!$E$42</c:f>
              <c:strCache>
                <c:ptCount val="1"/>
                <c:pt idx="0">
                  <c:v>Отсутствие элементов обустройства остановочного пункта общественного пассажирского транспорта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Лист1!$E$43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Лист1!$F$42</c:f>
              <c:strCache>
                <c:ptCount val="1"/>
                <c:pt idx="0">
                  <c:v>Отсутсвтие, плохая различимость горизонтальной дорожной разметки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Лист1!$F$43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Лист1!$G$42</c:f>
              <c:strCache>
                <c:ptCount val="1"/>
                <c:pt idx="0">
                  <c:v>Недостатки зимнего содержания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Лист1!$G$43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Лист1!$H$42</c:f>
              <c:strCache>
                <c:ptCount val="1"/>
                <c:pt idx="0">
                  <c:v>Дефекты покрытия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Лист1!$H$43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Лист1!$I$42</c:f>
              <c:strCache>
                <c:ptCount val="1"/>
                <c:pt idx="0">
                  <c:v>Отсутствие дорожных ограждений в необходимых местах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b="1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Лист1!$I$43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8"/>
          <c:order val="8"/>
          <c:tx>
            <c:strRef>
              <c:f>Лист1!$J$42</c:f>
              <c:strCache>
                <c:ptCount val="1"/>
                <c:pt idx="0">
                  <c:v>Отсутствие временных ТСОД в местах производства работ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Лист1!$J$43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9"/>
          <c:order val="9"/>
          <c:tx>
            <c:strRef>
              <c:f>Лист1!$K$42</c:f>
              <c:strCache>
                <c:ptCount val="1"/>
                <c:pt idx="0">
                  <c:v>Неудовлетворительное состояние обочин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Лист1!$K$43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0"/>
          <c:order val="10"/>
          <c:tx>
            <c:strRef>
              <c:f>Лист1!$L$42</c:f>
              <c:strCache>
                <c:ptCount val="1"/>
                <c:pt idx="0">
                  <c:v>Несоответствие дорожных ограждений предъявляемым требованиям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Лист1!$L$43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1"/>
          <c:order val="11"/>
          <c:tx>
            <c:strRef>
              <c:f>Лист1!$M$42</c:f>
              <c:strCache>
                <c:ptCount val="1"/>
                <c:pt idx="0">
                  <c:v>Неисправное освещение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Лист1!$M$43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2"/>
          <c:order val="12"/>
          <c:tx>
            <c:strRef>
              <c:f>Лист1!$N$42</c:f>
              <c:strCache>
                <c:ptCount val="1"/>
                <c:pt idx="0">
                  <c:v>Неправильное применение дорожных знаков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Лист1!$N$43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3"/>
          <c:order val="13"/>
          <c:tx>
            <c:strRef>
              <c:f>Лист1!$O$42</c:f>
              <c:strCache>
                <c:ptCount val="1"/>
                <c:pt idx="0">
                  <c:v>Ограничение видимости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Лист1!$O$43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4"/>
          <c:order val="14"/>
          <c:tx>
            <c:strRef>
              <c:f>Лист1!$P$42</c:f>
              <c:strCache>
                <c:ptCount val="1"/>
                <c:pt idx="0">
                  <c:v>Отсутствие направляющих устройств и световозвращающих элементов на них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Лист1!$A$43</c:f>
              <c:strCache>
                <c:ptCount val="1"/>
                <c:pt idx="0">
                  <c:v>кол-во ДТП</c:v>
                </c:pt>
              </c:strCache>
            </c:strRef>
          </c:cat>
          <c:val>
            <c:numRef>
              <c:f>Лист1!$P$43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0063616"/>
        <c:axId val="200078848"/>
      </c:barChart>
      <c:catAx>
        <c:axId val="200063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078848"/>
        <c:crosses val="autoZero"/>
        <c:auto val="1"/>
        <c:lblAlgn val="ctr"/>
        <c:lblOffset val="100"/>
        <c:noMultiLvlLbl val="0"/>
      </c:catAx>
      <c:valAx>
        <c:axId val="20007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06361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47868744919845452"/>
          <c:w val="0.83245401638285399"/>
          <c:h val="0.5213125583101208"/>
        </c:manualLayout>
      </c:layout>
      <c:overlay val="0"/>
      <c:txPr>
        <a:bodyPr/>
        <a:lstStyle/>
        <a:p>
          <a:pPr>
            <a:defRPr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Лист1!$B$51</c:f>
              <c:strCache>
                <c:ptCount val="1"/>
                <c:pt idx="0">
                  <c:v>кол-во МК ДТП, шт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7934502687795979E-3"/>
                  <c:y val="-1.5410381804343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34502687795979E-3"/>
                  <c:y val="-1.5410381804343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55750447965997E-3"/>
                  <c:y val="-2.6968168157600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55750447965997E-3"/>
                  <c:y val="-7.7051909021716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Лист1!$C$50:$F$50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Лист1!$C$51:$F$51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Лист1!$B$52</c:f>
              <c:strCache>
                <c:ptCount val="1"/>
                <c:pt idx="0">
                  <c:v>кол-во ДТП, шт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518050627152396E-2"/>
                  <c:y val="-2.311557270651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18050627152396E-2"/>
                  <c:y val="-1.541038180434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11500895931994E-2"/>
                  <c:y val="-1.926297725542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18050627152396E-2"/>
                  <c:y val="-1.5410381804343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Лист1!$C$50:$F$50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Лист1!$C$52:$F$52</c:f>
              <c:numCache>
                <c:formatCode>General</c:formatCode>
                <c:ptCount val="4"/>
                <c:pt idx="0">
                  <c:v>0</c:v>
                </c:pt>
                <c:pt idx="1">
                  <c:v>19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Лист1!$B$53</c:f>
              <c:strCache>
                <c:ptCount val="1"/>
                <c:pt idx="0">
                  <c:v>кол-во погибших, чел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655750447965997E-3"/>
                  <c:y val="-1.926297725542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55750447965997E-3"/>
                  <c:y val="-1.926297725542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55750447965997E-3"/>
                  <c:y val="-3.467335905977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55750447965997E-3"/>
                  <c:y val="-2.311557270651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Лист1!$C$50:$F$50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Лист1!$C$53:$F$53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Лист1!$B$54</c:f>
              <c:strCache>
                <c:ptCount val="1"/>
                <c:pt idx="0">
                  <c:v>кол-во раненых, чел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4920071674556E-2"/>
                  <c:y val="-1.926297725542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80350806338724E-2"/>
                  <c:y val="-1.926297725542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18050627152396E-2"/>
                  <c:y val="-1.926297725542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55750447965997E-3"/>
                  <c:y val="-1.1557786353257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Лист1!$C$50:$F$50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Лист1!$C$54:$F$54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32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5734400"/>
        <c:axId val="155735936"/>
        <c:axId val="0"/>
      </c:bar3DChart>
      <c:catAx>
        <c:axId val="15573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735936"/>
        <c:crosses val="autoZero"/>
        <c:auto val="1"/>
        <c:lblAlgn val="ctr"/>
        <c:lblOffset val="100"/>
        <c:noMultiLvlLbl val="0"/>
      </c:catAx>
      <c:valAx>
        <c:axId val="15573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5734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0.23518</cdr:x>
      <cdr:y>0</cdr:y>
    </cdr:from>
    <cdr:to>
      <cdr:x>0.53953</cdr:x>
      <cdr:y>0.15749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8692" y="0"/>
          <a:ext cx="1810094" cy="453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Погибло-4 чел. </a:t>
          </a:r>
        </a:p>
        <a:p xmlns:a="http://schemas.openxmlformats.org/drawingml/2006/main">
          <a:r>
            <a: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Травмировано-31 чел.</a:t>
          </a:r>
        </a:p>
      </cdr:txBody>
    </cdr:sp>
  </cdr:relSizeAnchor>
  <cdr:relSizeAnchor xmlns:cdr="http://schemas.openxmlformats.org/drawingml/2006/chartDrawing">
    <cdr:from>
      <cdr:x>0.05034</cdr:x>
      <cdr:y>0.38302</cdr:y>
    </cdr:from>
    <cdr:to>
      <cdr:x>0.35469</cdr:x>
      <cdr:y>0.48837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2150" y="1154061"/>
          <a:ext cx="1826908" cy="317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Погибло-58 чел. </a:t>
          </a:r>
        </a:p>
        <a:p xmlns:a="http://schemas.openxmlformats.org/drawingml/2006/main">
          <a:r>
            <a:rPr lang="ru-RU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Травмировано-325 чел.</a:t>
          </a:r>
        </a:p>
      </cdr:txBody>
    </cdr:sp>
  </cdr:relSizeAnchor>
  <cdr:relSizeAnchor xmlns:cdr="http://schemas.openxmlformats.org/drawingml/2006/chartDrawing">
    <cdr:from>
      <cdr:x>0.67975</cdr:x>
      <cdr:y>0.14359</cdr:y>
    </cdr:from>
    <cdr:to>
      <cdr:x>0.9841</cdr:x>
      <cdr:y>0.24894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80332" y="432636"/>
          <a:ext cx="1826908" cy="317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Погибло-29 чел. </a:t>
          </a:r>
        </a:p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Травмировано-108 чел.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7" tIns="45559" rIns="91117" bIns="4555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7" tIns="45559" rIns="91117" bIns="455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567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7" tIns="45559" rIns="91117" bIns="4555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567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7" tIns="45559" rIns="91117" bIns="455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528CEE-A64B-4EA6-8D94-FF9D12B4D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75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7" tIns="45559" rIns="91117" bIns="4555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7" tIns="45559" rIns="91117" bIns="455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0072"/>
            <a:ext cx="5438775" cy="44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7" tIns="45559" rIns="91117" bIns="45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567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7" tIns="45559" rIns="91117" bIns="4555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567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7" tIns="45559" rIns="91117" bIns="455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FDC9AC-F6E5-4615-8722-1C0373A14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76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6A95F-4699-444E-A726-CDD19EC99AC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0072"/>
            <a:ext cx="4984750" cy="4443806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008E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36C2799-25E4-4FBE-9995-44F01C4981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rgbClr val="0000F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1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79" y="103066"/>
            <a:ext cx="721316" cy="50501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237" y="6453336"/>
            <a:ext cx="432000" cy="228600"/>
          </a:xfrm>
          <a:ln w="25400">
            <a:solidFill>
              <a:schemeClr val="bg1"/>
            </a:solidFill>
          </a:ln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F006B-6B24-4630-818A-2D6812533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D0B9-DF93-45EE-881F-4A54F558DE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B9F50-7A2C-4DB2-8CB6-91AC50053B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3C65F5-DD53-4FCE-96D3-5B4227AE70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EEF8A-FB54-4BD4-B4DD-96E49B7F03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6D5F8-6371-4B39-8051-324958AB6F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EC468-3563-445D-9DD9-41353E606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C84408-B7E5-4AD5-9EC2-3A8C44DA62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1D4FE0C-8CFD-42D8-9E02-B3C1427549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0F0F9-F5AE-4841-81E0-045437BA9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7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2D59763-7CC8-43C7-9221-F939A32DC3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791168" y="3284984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«О </a:t>
            </a:r>
            <a:r>
              <a:rPr lang="ru-RU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ходе реализации мероприятий, направленных на ликвидацию участков концентрации дорожно-транспортных происшествий и снижение основных показателей аварийности на автомобильных дорогах Новосибирской </a:t>
            </a: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области»</a:t>
            </a:r>
            <a:endParaRPr lang="ru-RU" b="1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1990" name="Text Box 22"/>
          <p:cNvSpPr txBox="1">
            <a:spLocks noChangeArrowheads="1"/>
          </p:cNvSpPr>
          <p:nvPr/>
        </p:nvSpPr>
        <p:spPr bwMode="auto">
          <a:xfrm>
            <a:off x="1475656" y="784661"/>
            <a:ext cx="7235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Территориальное управление автомобильных дорог Новосибирской области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053" name="Picture 23" descr="TUADlogo!!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4085727" y="1556792"/>
            <a:ext cx="18716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 b="1" smtClean="0">
                <a:solidFill>
                  <a:srgbClr val="00008E"/>
                </a:solidFill>
              </a:rPr>
              <a:pPr algn="ctr">
                <a:defRPr/>
              </a:pPr>
              <a:t>1</a:t>
            </a:fld>
            <a:endParaRPr lang="ru-RU" sz="2000" b="1" dirty="0">
              <a:solidFill>
                <a:srgbClr val="00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6480720" cy="50405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</a:rPr>
              <a:t>Устройство недостающих тротуаров</a:t>
            </a:r>
            <a:endParaRPr lang="ru-RU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>
                <a:solidFill>
                  <a:srgbClr val="00008E"/>
                </a:solidFill>
              </a:rPr>
              <a:pPr algn="ctr">
                <a:defRPr/>
              </a:pPr>
              <a:t>10</a:t>
            </a:fld>
            <a:endParaRPr lang="ru-RU" sz="2000" dirty="0">
              <a:solidFill>
                <a:srgbClr val="00008E"/>
              </a:solidFill>
            </a:endParaRPr>
          </a:p>
        </p:txBody>
      </p:sp>
      <p:pic>
        <p:nvPicPr>
          <p:cNvPr id="5123" name="Picture 3" descr="C:\Users\Ипатьев.TUAD\Desktop\99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95" y="848511"/>
            <a:ext cx="4243856" cy="53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Ипатьев.TUAD\Desktop\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600400" cy="53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6480720" cy="7200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Обустройство пешеходных переходов освещением, светофорами Т.7, с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автономными источниками</a:t>
            </a:r>
            <a:endParaRPr lang="ru-RU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>
                <a:solidFill>
                  <a:srgbClr val="00008E"/>
                </a:solidFill>
              </a:rPr>
              <a:pPr algn="ctr">
                <a:defRPr/>
              </a:pPr>
              <a:t>11</a:t>
            </a:fld>
            <a:endParaRPr lang="ru-RU" sz="2000" dirty="0">
              <a:solidFill>
                <a:srgbClr val="00008E"/>
              </a:solidFill>
            </a:endParaRPr>
          </a:p>
        </p:txBody>
      </p:sp>
      <p:pic>
        <p:nvPicPr>
          <p:cNvPr id="4098" name="Picture 2" descr="C:\Users\Ипатьев.TUAD\Desktop\1765000000003200539400102311 элементы освещения Новосибирск-Соку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4" y="980728"/>
            <a:ext cx="7930128" cy="54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970" y="116632"/>
            <a:ext cx="6627357" cy="648072"/>
          </a:xfrm>
        </p:spPr>
        <p:txBody>
          <a:bodyPr>
            <a:noAutofit/>
          </a:bodyPr>
          <a:lstStyle/>
          <a:p>
            <a:r>
              <a:rPr lang="ru-RU" sz="2200" dirty="0">
                <a:ln w="12700">
                  <a:solidFill>
                    <a:srgbClr val="675D59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Светодиодные импульсные индикаторы </a:t>
            </a:r>
            <a:r>
              <a:rPr lang="ru-RU" sz="2200" dirty="0" smtClean="0">
                <a:ln w="12700">
                  <a:solidFill>
                    <a:srgbClr val="675D59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ln w="12700">
                  <a:solidFill>
                    <a:srgbClr val="675D59"/>
                  </a:solidFill>
                </a:ln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200" dirty="0" smtClean="0">
                <a:ln w="12700">
                  <a:solidFill>
                    <a:srgbClr val="675D59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sz="2200" dirty="0" err="1">
                <a:ln w="12700">
                  <a:solidFill>
                    <a:srgbClr val="675D59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компо</a:t>
            </a:r>
            <a:r>
              <a:rPr lang="ru-RU" sz="2200" dirty="0">
                <a:ln w="12700">
                  <a:solidFill>
                    <a:srgbClr val="675D59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-сигнал» </a:t>
            </a:r>
            <a:endParaRPr lang="ru-RU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6" descr="C:\Users\Ипатьев.TUAD\Desktop\876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0198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Ипатьев.TUAD\Desktop\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9050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>
                <a:solidFill>
                  <a:srgbClr val="00008E"/>
                </a:solidFill>
              </a:rPr>
              <a:pPr algn="ctr">
                <a:defRPr/>
              </a:pPr>
              <a:t>12</a:t>
            </a:fld>
            <a:endParaRPr lang="ru-RU" sz="2000" dirty="0">
              <a:solidFill>
                <a:srgbClr val="00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970" y="116631"/>
            <a:ext cx="6627357" cy="720081"/>
          </a:xfrm>
        </p:spPr>
        <p:txBody>
          <a:bodyPr>
            <a:noAutofit/>
          </a:bodyPr>
          <a:lstStyle/>
          <a:p>
            <a:r>
              <a:rPr lang="ru-RU" sz="2200" dirty="0">
                <a:ln w="12700">
                  <a:solidFill>
                    <a:srgbClr val="675D59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Обустройство пешеходных переходов, автономными дорожных знаками, светофорами Т.7</a:t>
            </a:r>
            <a:endParaRPr lang="ru-RU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3" t="23575" r="48121" b="3821"/>
          <a:stretch/>
        </p:blipFill>
        <p:spPr>
          <a:xfrm rot="5400000">
            <a:off x="1079612" y="872716"/>
            <a:ext cx="3960440" cy="4464496"/>
          </a:xfrm>
          <a:prstGeom prst="rect">
            <a:avLst/>
          </a:prstGeom>
        </p:spPr>
      </p:pic>
      <p:pic>
        <p:nvPicPr>
          <p:cNvPr id="7" name="Рисунок 6" descr="X:\ПТО\Пешеходники 5\Акты приемочной коммисии\автодорога «Новосибирск  - аэропорт Толмачево», км 0+770;\ягодинская\WP_20161228_16_07_41_Pro.jpg"/>
          <p:cNvPicPr/>
          <p:nvPr/>
        </p:nvPicPr>
        <p:blipFill rotWithShape="1">
          <a:blip r:embed="rId3" cstate="print"/>
          <a:srcRect r="19836" b="20139"/>
          <a:stretch/>
        </p:blipFill>
        <p:spPr bwMode="auto">
          <a:xfrm>
            <a:off x="5364088" y="1124744"/>
            <a:ext cx="365153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>
                <a:solidFill>
                  <a:srgbClr val="00008E"/>
                </a:solidFill>
              </a:rPr>
              <a:pPr algn="ctr">
                <a:defRPr/>
              </a:pPr>
              <a:t>13</a:t>
            </a:fld>
            <a:endParaRPr lang="ru-RU" sz="2000" dirty="0">
              <a:solidFill>
                <a:srgbClr val="00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1"/>
            <a:ext cx="6552728" cy="720081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tx1">
                    <a:lumMod val="50000"/>
                  </a:schemeClr>
                </a:solidFill>
              </a:rPr>
              <a:t>Динамика количества ДТП за январь-декабрь 2019 - 2020 гг. </a:t>
            </a:r>
            <a:endParaRPr lang="ru-RU" sz="21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 smtClean="0">
                <a:solidFill>
                  <a:srgbClr val="00008E"/>
                </a:solidFill>
              </a:rPr>
              <a:pPr algn="ctr">
                <a:defRPr/>
              </a:pPr>
              <a:t>2</a:t>
            </a:fld>
            <a:endParaRPr lang="ru-RU" sz="2000" dirty="0">
              <a:solidFill>
                <a:srgbClr val="00008E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80311658"/>
              </p:ext>
            </p:extLst>
          </p:nvPr>
        </p:nvGraphicFramePr>
        <p:xfrm>
          <a:off x="1259632" y="1196752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02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1"/>
            <a:ext cx="6552728" cy="720081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tx1">
                    <a:lumMod val="50000"/>
                  </a:schemeClr>
                </a:solidFill>
              </a:rPr>
              <a:t>Динамика количества ДТП за январь-декабрь 2019 - 2020 гг. </a:t>
            </a:r>
            <a:endParaRPr lang="ru-RU" sz="21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 smtClean="0">
                <a:solidFill>
                  <a:srgbClr val="00008E"/>
                </a:solidFill>
              </a:rPr>
              <a:pPr algn="ctr">
                <a:defRPr/>
              </a:pPr>
              <a:t>3</a:t>
            </a:fld>
            <a:endParaRPr lang="ru-RU" sz="2000" dirty="0">
              <a:solidFill>
                <a:srgbClr val="00008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49970"/>
              </p:ext>
            </p:extLst>
          </p:nvPr>
        </p:nvGraphicFramePr>
        <p:xfrm>
          <a:off x="1115616" y="1628802"/>
          <a:ext cx="7704856" cy="2952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868"/>
                <a:gridCol w="1541428"/>
                <a:gridCol w="1541428"/>
                <a:gridCol w="1533066"/>
                <a:gridCol w="1533066"/>
              </a:tblGrid>
              <a:tr h="4920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2020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рост «+», снижение «-»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единицах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92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492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ДТП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-2%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492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погибших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-10%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492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раненых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453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464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+11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+2,4%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8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6480720" cy="50405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</a:rPr>
              <a:t>Основные виды нарушений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ПДД </a:t>
            </a:r>
            <a:endParaRPr lang="ru-RU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>
                <a:solidFill>
                  <a:srgbClr val="00008E"/>
                </a:solidFill>
              </a:rPr>
              <a:pPr algn="ctr">
                <a:defRPr/>
              </a:pPr>
              <a:t>4</a:t>
            </a:fld>
            <a:endParaRPr lang="ru-RU" sz="2000" dirty="0">
              <a:solidFill>
                <a:srgbClr val="00008E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49731670"/>
              </p:ext>
            </p:extLst>
          </p:nvPr>
        </p:nvGraphicFramePr>
        <p:xfrm>
          <a:off x="899592" y="908720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8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6480720" cy="50405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</a:rPr>
              <a:t>Анализ количества ДТП</a:t>
            </a:r>
            <a:endParaRPr lang="ru-RU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>
                <a:solidFill>
                  <a:srgbClr val="00008E"/>
                </a:solidFill>
              </a:rPr>
              <a:pPr algn="ctr">
                <a:defRPr/>
              </a:pPr>
              <a:t>5</a:t>
            </a:fld>
            <a:endParaRPr lang="ru-RU" sz="2000" dirty="0">
              <a:solidFill>
                <a:srgbClr val="00008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1599748"/>
              </p:ext>
            </p:extLst>
          </p:nvPr>
        </p:nvGraphicFramePr>
        <p:xfrm>
          <a:off x="899592" y="836712"/>
          <a:ext cx="80648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6480720" cy="69269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Основные недостатки транспортно-эксплуатационного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состояния в местах совершения  ДТП</a:t>
            </a:r>
            <a:endParaRPr lang="ru-RU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>
                <a:solidFill>
                  <a:srgbClr val="00008E"/>
                </a:solidFill>
              </a:rPr>
              <a:pPr algn="ctr">
                <a:defRPr/>
              </a:pPr>
              <a:t>6</a:t>
            </a:fld>
            <a:endParaRPr lang="ru-RU" sz="2000" dirty="0">
              <a:solidFill>
                <a:srgbClr val="00008E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86623361"/>
              </p:ext>
            </p:extLst>
          </p:nvPr>
        </p:nvGraphicFramePr>
        <p:xfrm>
          <a:off x="1907704" y="692696"/>
          <a:ext cx="52565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2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6480720" cy="72008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Распределение показателей аварийности в местах концентрации ДТП по годам </a:t>
            </a:r>
            <a:endParaRPr lang="ru-RU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>
                <a:solidFill>
                  <a:srgbClr val="00008E"/>
                </a:solidFill>
              </a:rPr>
              <a:pPr algn="ctr">
                <a:defRPr/>
              </a:pPr>
              <a:t>7</a:t>
            </a:fld>
            <a:endParaRPr lang="ru-RU" sz="2000" dirty="0">
              <a:solidFill>
                <a:srgbClr val="00008E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4179825"/>
              </p:ext>
            </p:extLst>
          </p:nvPr>
        </p:nvGraphicFramePr>
        <p:xfrm>
          <a:off x="1043608" y="1196752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0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6480720" cy="64807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</a:rPr>
              <a:t>Оборудование пешеходных переходов  у детских учреждений</a:t>
            </a:r>
            <a:endParaRPr lang="ru-RU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>
                <a:solidFill>
                  <a:srgbClr val="00008E"/>
                </a:solidFill>
              </a:rPr>
              <a:pPr algn="ctr">
                <a:defRPr/>
              </a:pPr>
              <a:t>8</a:t>
            </a:fld>
            <a:endParaRPr lang="ru-RU" sz="2000" dirty="0">
              <a:solidFill>
                <a:srgbClr val="00008E"/>
              </a:solidFill>
            </a:endParaRPr>
          </a:p>
        </p:txBody>
      </p:sp>
      <p:pic>
        <p:nvPicPr>
          <p:cNvPr id="2050" name="Picture 2" descr="C:\Users\Ипатьев.TUAD\Desktop\1765000000003200539400101841 пешеходный переход с. Вишне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80720" cy="581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6480720" cy="69269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</a:rPr>
              <a:t>Устройство стационарного искусственного освещения</a:t>
            </a:r>
            <a:endParaRPr lang="ru-RU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36C2799-25E4-4FBE-9995-44F01C4981FB}" type="slidenum">
              <a:rPr lang="ru-RU" sz="2000">
                <a:solidFill>
                  <a:srgbClr val="00008E"/>
                </a:solidFill>
              </a:rPr>
              <a:pPr algn="ctr">
                <a:defRPr/>
              </a:pPr>
              <a:t>9</a:t>
            </a:fld>
            <a:endParaRPr lang="ru-RU" sz="2000" dirty="0">
              <a:solidFill>
                <a:srgbClr val="00008E"/>
              </a:solidFill>
            </a:endParaRPr>
          </a:p>
        </p:txBody>
      </p:sp>
      <p:pic>
        <p:nvPicPr>
          <p:cNvPr id="3075" name="Picture 3" descr="O:\Незавершенное строительство\Фотоматериалы к Приложению 2 вновь на 01.01.2021\1765000000003200539400102181 освещение в с. Кышто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92696"/>
            <a:ext cx="4586171" cy="44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патьев.TUAD\Desktop\1765000000003200539400102171 освещение в с. Здвин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4032448" cy="47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5954</TotalTime>
  <Words>252</Words>
  <Application>Microsoft Office PowerPoint</Application>
  <PresentationFormat>Экран (4:3)</PresentationFormat>
  <Paragraphs>98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Thermal</vt:lpstr>
      <vt:lpstr>Презентация PowerPoint</vt:lpstr>
      <vt:lpstr>Динамика количества ДТП за январь-декабрь 2019 - 2020 гг. </vt:lpstr>
      <vt:lpstr>Динамика количества ДТП за январь-декабрь 2019 - 2020 гг. </vt:lpstr>
      <vt:lpstr>Основные виды нарушений ПДД </vt:lpstr>
      <vt:lpstr>Анализ количества ДТП</vt:lpstr>
      <vt:lpstr>Основные недостатки транспортно-эксплуатационного состояния в местах совершения  ДТП</vt:lpstr>
      <vt:lpstr>Распределение показателей аварийности в местах концентрации ДТП по годам </vt:lpstr>
      <vt:lpstr>Оборудование пешеходных переходов  у детских учреждений</vt:lpstr>
      <vt:lpstr>Устройство стационарного искусственного освещения</vt:lpstr>
      <vt:lpstr>Устройство недостающих тротуаров</vt:lpstr>
      <vt:lpstr>Обустройство пешеходных переходов освещением, светофорами Т.7, с автономными источниками</vt:lpstr>
      <vt:lpstr>Светодиодные импульсные индикаторы  «компо-сигнал» </vt:lpstr>
      <vt:lpstr>Обустройство пешеходных переходов, автономными дорожных знаками, светофорами Т.7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Сеть автомобильных дорог Новосибирской области</dc:title>
  <dc:creator>ТУАД</dc:creator>
  <cp:lastModifiedBy>Ипатьев Павел Андреевич</cp:lastModifiedBy>
  <cp:revision>466</cp:revision>
  <cp:lastPrinted>2019-12-16T01:52:43Z</cp:lastPrinted>
  <dcterms:created xsi:type="dcterms:W3CDTF">2005-03-16T08:32:40Z</dcterms:created>
  <dcterms:modified xsi:type="dcterms:W3CDTF">2021-03-10T05:21:23Z</dcterms:modified>
</cp:coreProperties>
</file>