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7" r:id="rId2"/>
    <p:sldId id="336" r:id="rId3"/>
    <p:sldId id="351" r:id="rId4"/>
    <p:sldId id="346" r:id="rId5"/>
    <p:sldId id="347" r:id="rId6"/>
    <p:sldId id="349" r:id="rId7"/>
    <p:sldId id="352" r:id="rId8"/>
    <p:sldId id="353" r:id="rId9"/>
    <p:sldId id="354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2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финансирование по годам, млн. руб.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  <a:ln w="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757-42F3-9C46-9CC67C733BA5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757-42F3-9C46-9CC67C733BA5}"/>
              </c:ext>
            </c:extLst>
          </c:dPt>
          <c:dPt>
            <c:idx val="2"/>
            <c:bubble3D val="0"/>
            <c:spPr>
              <a:ln w="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757-42F3-9C46-9CC67C733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1072</c:v>
                </c:pt>
                <c:pt idx="1">
                  <c:v>828</c:v>
                </c:pt>
                <c:pt idx="2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57-42F3-9C46-9CC67C733B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0.38946378174976481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57-42F3-9C46-9CC67C733B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</c:plotArea>
    <c:legend>
      <c:legendPos val="r"/>
      <c:legendEntry>
        <c:idx val="0"/>
        <c:txPr>
          <a:bodyPr/>
          <a:lstStyle/>
          <a:p>
            <a:pPr algn="ctr" rtl="0">
              <a:defRPr lang="ru-RU" sz="24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 rtl="0">
              <a:defRPr lang="ru-RU" sz="24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ctr" rtl="0">
              <a:defRPr lang="ru-RU" sz="24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52570075010758"/>
          <c:y val="0.12992431810566638"/>
          <c:w val="0.36657057805763343"/>
          <c:h val="0.57205346983822936"/>
        </c:manualLayout>
      </c:layout>
      <c:overlay val="0"/>
      <c:spPr>
        <a:ln w="0"/>
      </c:spPr>
      <c:txPr>
        <a:bodyPr/>
        <a:lstStyle/>
        <a:p>
          <a:pPr algn="ctr" rtl="0">
            <a:defRPr lang="ru-RU" sz="2400" b="1" i="0" u="none" strike="noStrike" kern="1200" baseline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42247811245377E-2"/>
          <c:y val="0.12312694422841906"/>
          <c:w val="0.51097917224883505"/>
          <c:h val="0.814373055771580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95C-43F2-B363-534AE770BC0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395C-43F2-B363-534AE770BC0C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95C-43F2-B363-534AE770BC0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наезд на пешехода</c:v>
                </c:pt>
                <c:pt idx="1">
                  <c:v>столкновение</c:v>
                </c:pt>
                <c:pt idx="2">
                  <c:v>падение пассажира</c:v>
                </c:pt>
                <c:pt idx="3">
                  <c:v>наезд на препятствие</c:v>
                </c:pt>
                <c:pt idx="4">
                  <c:v>наезд на весосипедиста</c:v>
                </c:pt>
                <c:pt idx="5">
                  <c:v>наезд на стоящее ТС</c:v>
                </c:pt>
                <c:pt idx="6">
                  <c:v>опрокидывание</c:v>
                </c:pt>
                <c:pt idx="7">
                  <c:v>съезд с дороги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0.47399999999999998</c:v>
                </c:pt>
                <c:pt idx="1">
                  <c:v>0.35799999999999998</c:v>
                </c:pt>
                <c:pt idx="2">
                  <c:v>2.9000000000000001E-2</c:v>
                </c:pt>
                <c:pt idx="3">
                  <c:v>0.05</c:v>
                </c:pt>
                <c:pt idx="4">
                  <c:v>3.3000000000000002E-2</c:v>
                </c:pt>
                <c:pt idx="5">
                  <c:v>2.5999999999999999E-2</c:v>
                </c:pt>
                <c:pt idx="6">
                  <c:v>1.7000000000000001E-2</c:v>
                </c:pt>
                <c:pt idx="7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5C-43F2-B363-534AE770B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 baseline="0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4999999999999991"/>
          <c:y val="0"/>
          <c:w val="0.33958333333333335"/>
          <c:h val="1"/>
        </c:manualLayout>
      </c:layout>
      <c:overlay val="0"/>
      <c:txPr>
        <a:bodyPr/>
        <a:lstStyle/>
        <a:p>
          <a:pPr>
            <a:defRPr sz="1400" baseline="0"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05BC-2886-41CA-A115-28FDE8A955E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D7C4-0E25-4346-80E4-7B2D54451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D7C4-0E25-4346-80E4-7B2D54451B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4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868" y="260648"/>
            <a:ext cx="7642596" cy="4968552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Мероприятия, направленные на достижение целевых показателей социального и транспортного рисков федерального проекта «Безопасность дорожного движения» </a:t>
            </a:r>
            <a:br>
              <a:rPr lang="ru-RU" altLang="ru-RU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национального проекта </a:t>
            </a:r>
            <a:br>
              <a:rPr lang="ru-RU" altLang="ru-RU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«Безопасные качественные дороги»</a:t>
            </a:r>
            <a:endParaRPr lang="ru-RU" alt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" name="Picture 6" descr="novosibirsk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90" name="Picture 6" descr="novosibirsk_city_co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772816"/>
            <a:ext cx="4504549" cy="4032448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912783"/>
            <a:ext cx="698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7" y="188640"/>
            <a:ext cx="9572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5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Национальный проект </a:t>
            </a:r>
            <a:br>
              <a:rPr lang="ru-RU" sz="2700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700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«Безопасные качественные дороги»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284" y="1196752"/>
            <a:ext cx="8360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текущем году в рамках исполнения национального проекта «Безопасные качественные дороги» подрядными организациями МКУ «УДС» проводились  работы на 43 объектах, из которых на 35 объектах  срок завершения работ запланирован на 2021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45016"/>
              </p:ext>
            </p:extLst>
          </p:nvPr>
        </p:nvGraphicFramePr>
        <p:xfrm>
          <a:off x="532284" y="3356991"/>
          <a:ext cx="82089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7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Вид работ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Ввод в 2021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Ввод в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2022-2023 гг.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Строительство и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реконструкция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Ремонт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6" descr="novosibirsk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32656"/>
            <a:ext cx="7772400" cy="936104"/>
          </a:xfrm>
          <a:prstGeom prst="rect">
            <a:avLst/>
          </a:prstGeom>
        </p:spPr>
        <p:txBody>
          <a:bodyPr vert="horz" rtlCol="0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br>
              <a:rPr lang="ru-RU" sz="2400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Бюджетное финансирование, </a:t>
            </a:r>
          </a:p>
          <a:p>
            <a:pPr algn="ctr"/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53614874"/>
              </p:ext>
            </p:extLst>
          </p:nvPr>
        </p:nvGraphicFramePr>
        <p:xfrm>
          <a:off x="179512" y="1268760"/>
          <a:ext cx="8726613" cy="45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novosibirsk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1965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Национальный проект </a:t>
            </a:r>
            <a:b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«Безопасные качественные дороги»</a:t>
            </a:r>
            <a:endParaRPr lang="ru-RU" sz="2800" i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28986"/>
            <a:ext cx="504056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настоящее время работы выполнены полностью и приняты на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33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объектах, общая протяженность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49,18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км. Приемочная комиссия по объекту «Реконструкция пл. </a:t>
            </a:r>
            <a:r>
              <a:rPr lang="ru-RU" sz="17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Лыщинского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 участками автомобильных дорог, примыкающих к площади для обеспечения транспортной доступности к «Многофункциональной ледовой арене» в Кировском, Ленинском районах» протяженностью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1,62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км </a:t>
            </a:r>
          </a:p>
          <a:p>
            <a:pPr algn="ct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запланирована на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15.12.2021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года</a:t>
            </a:r>
          </a:p>
        </p:txBody>
      </p:sp>
      <p:pic>
        <p:nvPicPr>
          <p:cNvPr id="6" name="Рисунок 5" descr="слайд3_совфедноя2019.jpg"/>
          <p:cNvPicPr>
            <a:picLocks noChangeAspect="1"/>
          </p:cNvPicPr>
          <p:nvPr/>
        </p:nvPicPr>
        <p:blipFill rotWithShape="1">
          <a:blip r:embed="rId2" cstate="print"/>
          <a:srcRect l="40359" t="6601" r="10626" b="5201"/>
          <a:stretch/>
        </p:blipFill>
        <p:spPr>
          <a:xfrm>
            <a:off x="5292080" y="1146052"/>
            <a:ext cx="3816424" cy="4069809"/>
          </a:xfrm>
          <a:prstGeom prst="rect">
            <a:avLst/>
          </a:prstGeom>
        </p:spPr>
      </p:pic>
      <p:pic>
        <p:nvPicPr>
          <p:cNvPr id="7" name="Picture 6" descr="novosibirsk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9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72447" y="1268760"/>
            <a:ext cx="28083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076" y="1282502"/>
            <a:ext cx="49270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35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объектов, запланированных к сдаче в текущем году только на 4-х объектах запланированы все необходимые инженерно-технические мероприятия. Общая протяженность указанных объектов составляет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5,32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км или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10%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от общей протяженности вводимых в текущем году объектов в эксплуатацию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8072" y="318939"/>
            <a:ext cx="7772400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Национальный проект </a:t>
            </a:r>
          </a:p>
          <a:p>
            <a:pPr algn="ctr"/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«Безопасные качественные дороги»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SSoskin\Desktop\фото для кбдд\IMG-20210812-WA0005.jpg"/>
          <p:cNvPicPr>
            <a:picLocks noChangeAspect="1" noChangeArrowheads="1"/>
          </p:cNvPicPr>
          <p:nvPr/>
        </p:nvPicPr>
        <p:blipFill rotWithShape="1">
          <a:blip r:embed="rId2" cstate="print"/>
          <a:srcRect b="4880"/>
          <a:stretch/>
        </p:blipFill>
        <p:spPr bwMode="auto">
          <a:xfrm>
            <a:off x="5508104" y="1111027"/>
            <a:ext cx="3312368" cy="36177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2" descr="C:\Users\SSoskin\Desktop\фото для кбдд\IMG-20210813-WA0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4158714" cy="253139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9512" y="3861048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4-х объектах были запланированы работы только по установке пешеходного ограждения и нанесению линий дорожной разметки или на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14,65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км, что составило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28%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остальных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26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объектах был предусмотрен только ремонт проезжей части</a:t>
            </a:r>
          </a:p>
        </p:txBody>
      </p:sp>
      <p:pic>
        <p:nvPicPr>
          <p:cNvPr id="17" name="Picture 6" descr="novosibirsk_city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64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83064"/>
            <a:ext cx="8784976" cy="3232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2020 году в рамках исполнения национального проекта «Безопасные качественные дороги» были проведены работы на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41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участке улиц,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 которых только на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5-ти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объектах были проведены все необходимые мероприятия по обеспечению безопасности дорожного движения.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На 4-х объектах проектом были предусмотрены только мероприятия по нанесению линий дорожной разметки и установке пешеходного ограждения.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остальных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32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объектах работы проводились только по ремонту проезжей части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"/>
            <a:ext cx="7920880" cy="104292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Национальный проект </a:t>
            </a:r>
          </a:p>
          <a:p>
            <a:pPr algn="ctr"/>
            <a:r>
              <a:rPr lang="ru-RU" sz="2000" i="1" u="sng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«Безопасные качественные автомобильные дороги»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5" descr="\\tserver3\Обменник\ОСК\Фото БКАД 2020\Владимировская\Фото после\ПК 9+00\16022280027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b="17986"/>
          <a:stretch/>
        </p:blipFill>
        <p:spPr bwMode="auto">
          <a:xfrm>
            <a:off x="323528" y="4005064"/>
            <a:ext cx="5527655" cy="2664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Soskin\Desktop\фото для кбдд\Фото ГБШ\IMG_20210803_10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497" y="3625330"/>
            <a:ext cx="2424503" cy="32326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" name="Picture 6" descr="novosibirsk_city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0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Pasichnik\Desktop\одд\IMG-20200128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713"/>
            <a:ext cx="2286106" cy="28049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965447"/>
            <a:ext cx="47525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2021 году выполнено: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строительство (реконструкция)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светофорных объектов типа Т.1 – 1 шт.;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строительство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34 светофорных объектов типа Т.7, со знаками 5.19.1 (2) «Пешеходный переход»;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установка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пешеходного ограждения перильного типа – 11 244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пог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м.;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обустройство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пешеходных переходов островками безопасности – 12 шт.;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строительство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23 искусственных дорожных неровностей;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нанесение линий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горизонтальной дорожной разметки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краской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 общей объеме 2048544,89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пог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м.;</a:t>
            </a:r>
          </a:p>
          <a:p>
            <a:pPr marL="285750" indent="-285750" algn="ctr">
              <a:buFontTx/>
              <a:buChar char="-"/>
            </a:pP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нанесение линий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горизонтальной дорожной разметки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холодным пластиком 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2 214 кв. м. и 28 200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пог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м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термопластиком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установка и заменена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4 836 дорожных знаков;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обустройство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14 остановок общественного транспорта</a:t>
            </a:r>
          </a:p>
        </p:txBody>
      </p:sp>
      <p:pic>
        <p:nvPicPr>
          <p:cNvPr id="5" name="Picture 6" descr="novosibirsk_city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20" y="957800"/>
            <a:ext cx="3582523" cy="27245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75" y="3790231"/>
            <a:ext cx="2351725" cy="26349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043608" y="310207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Инженерно-технические</a:t>
            </a:r>
            <a:r>
              <a:rPr lang="ru-RU" altLang="ru-RU" sz="24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400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мероприятия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2607523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99592" y="329257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Анализ аварийности </a:t>
            </a:r>
          </a:p>
        </p:txBody>
      </p:sp>
      <p:graphicFrame>
        <p:nvGraphicFramePr>
          <p:cNvPr id="1536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706708"/>
              </p:ext>
            </p:extLst>
          </p:nvPr>
        </p:nvGraphicFramePr>
        <p:xfrm>
          <a:off x="179512" y="1415256"/>
          <a:ext cx="5472608" cy="460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иаграмма" r:id="rId3" imgW="7505644" imgH="4581630" progId="Excel.Chart.8">
                  <p:embed/>
                </p:oleObj>
              </mc:Choice>
              <mc:Fallback>
                <p:oleObj name="Диаграмма" r:id="rId3" imgW="7505644" imgH="45816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5256"/>
                        <a:ext cx="5472608" cy="460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 descr="novosibirsk_city_c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52120" y="1988840"/>
            <a:ext cx="3312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 итогам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10 месяцев 2021 года социальный риск по городу Новосибирску составляет 4,53,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при плановом показателе 3,01 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 итогу 2021 года;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транспортный риск-1,08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(по состоянию на 31.12.2020-1,12)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98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1979712" y="260350"/>
            <a:ext cx="6591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Анализ аварийности по видам ДТП</a:t>
            </a:r>
          </a:p>
        </p:txBody>
      </p:sp>
      <p:pic>
        <p:nvPicPr>
          <p:cNvPr id="8" name="Picture 6" descr="novosibirsk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6632"/>
            <a:ext cx="951880" cy="852089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36183955"/>
              </p:ext>
            </p:extLst>
          </p:nvPr>
        </p:nvGraphicFramePr>
        <p:xfrm>
          <a:off x="971600" y="1268760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1377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1053</TotalTime>
  <Words>502</Words>
  <Application>Microsoft Office PowerPoint</Application>
  <PresentationFormat>Экран (4:3)</PresentationFormat>
  <Paragraphs>72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Диаграмма</vt:lpstr>
      <vt:lpstr>Мероприятия, направленные на достижение целевых показателей социального и транспортного рисков федерального проекта «Безопасность дорожного движения»  национального проекта  «Безопасные качественные дороги»</vt:lpstr>
      <vt:lpstr>Национальный проект  «Безопасные качественные дороги»</vt:lpstr>
      <vt:lpstr>Презентация PowerPoint</vt:lpstr>
      <vt:lpstr>Национальный проект  «Безопасные качественные дороги»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работе Главного управления благоустройства, озеленения и правового обеспечения мэрии города Новосибирска   за октябрь 2018 года</dc:title>
  <dc:creator>Пасичник Валерия Александровна</dc:creator>
  <cp:lastModifiedBy>zenno zenno</cp:lastModifiedBy>
  <cp:revision>111</cp:revision>
  <cp:lastPrinted>2019-02-05T10:02:15Z</cp:lastPrinted>
  <dcterms:created xsi:type="dcterms:W3CDTF">2018-11-02T01:51:16Z</dcterms:created>
  <dcterms:modified xsi:type="dcterms:W3CDTF">2021-12-14T05:30:26Z</dcterms:modified>
</cp:coreProperties>
</file>