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7" r:id="rId37"/>
    <p:sldId id="288" r:id="rId38"/>
    <p:sldId id="289" r:id="rId39"/>
    <p:sldId id="290" r:id="rId40"/>
    <p:sldId id="291" r:id="rId41"/>
    <p:sldId id="307" r:id="rId42"/>
    <p:sldId id="308" r:id="rId43"/>
    <p:sldId id="297" r:id="rId44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0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B8C45-D500-4CE4-B653-E3DBFBB0BE11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70575-D618-45E1-8DC6-85822937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87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D7497-A653-43A2-B0C1-6167A87F784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26655-4107-4CB5-A48B-8DF44D4C1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94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2396-C85E-43DD-B63F-8C5754B1FCC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1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2396-C85E-43DD-B63F-8C5754B1FCC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1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6655-4107-4CB5-A48B-8DF44D4C108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54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6655-4107-4CB5-A48B-8DF44D4C10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2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6655-4107-4CB5-A48B-8DF44D4C108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D1B3-9274-4D77-A6B2-153248B684F5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356349"/>
            <a:ext cx="2743200" cy="365125"/>
          </a:xfrm>
        </p:spPr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5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33BB-5AFB-4603-B223-61C0CD1E3C07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8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E441-662F-4D05-9BCC-B5CD77C163C3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3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2BD2-6705-4406-BB78-CFE3F240FF09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3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639B-4F2C-4E21-835E-1417BABEAB04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38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60B9-4869-4434-AC21-B2F1FDA43272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1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6DBA-F2AB-4DE9-810F-8BC0A94B1539}" type="datetime1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8F69-D700-4DD1-86C4-4F5445F37B8F}" type="datetime1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2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916B-4906-4CE7-9322-9D89559F77E6}" type="datetime1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91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9B50-D39A-430B-9276-B2F0A7E310EB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26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D0BB-7E84-438F-9AB8-9E354A87B296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435CF-4C77-4543-BFC1-94EFEEF14F2C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BCA68-9BDC-4D3D-B4FE-44418DCB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6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sodd@ksodd.ru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1FF8EA2-0593-DC47-B4CD-DA99898B31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4" y="1169123"/>
            <a:ext cx="11576492" cy="4663322"/>
          </a:xfrm>
          <a:prstGeom prst="rect">
            <a:avLst/>
          </a:prstGeom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815413" y="658681"/>
            <a:ext cx="10448935" cy="535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ru-RU" sz="2133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/>
            <a:endParaRPr lang="ru-RU" altLang="ru-RU" sz="32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/>
            <a:endParaRPr lang="ru-RU" altLang="ru-RU" sz="32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ru-RU" sz="4800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ГОСУДАРСТВЕННАЯ ПОЛИТИКА В СФЕРЕ ОРГАНИЗАЦИИ ДОРОЖНОГО ДВИЖЕНИЯ И ТРАНСПОРТНОГО ПЛАНИРОВАНИЯ</a:t>
            </a:r>
            <a:endParaRPr lang="ru-RU" altLang="ru-RU" sz="3733" b="1" dirty="0">
              <a:solidFill>
                <a:schemeClr val="tx2">
                  <a:lumMod val="75000"/>
                </a:schemeClr>
              </a:solidFill>
            </a:endParaRPr>
          </a:p>
          <a:p>
            <a:pPr marL="480472">
              <a:lnSpc>
                <a:spcPts val="3333"/>
              </a:lnSpc>
              <a:spcBef>
                <a:spcPct val="0"/>
              </a:spcBef>
              <a:defRPr/>
            </a:pPr>
            <a:endParaRPr lang="ru-RU" altLang="ru-RU" sz="3733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/>
            <a:endParaRPr lang="ru-RU" altLang="ru-RU" sz="3733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54" name="TextBox 3"/>
          <p:cNvSpPr txBox="1">
            <a:spLocks noChangeArrowheads="1"/>
          </p:cNvSpPr>
          <p:nvPr/>
        </p:nvSpPr>
        <p:spPr bwMode="auto">
          <a:xfrm>
            <a:off x="2823523" y="6180077"/>
            <a:ext cx="643271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133" b="1" dirty="0">
                <a:solidFill>
                  <a:schemeClr val="bg1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2021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8916-DC42-4108-9DBF-A31E07DF6C1A}" type="slidenum">
              <a:rPr lang="ru-RU" smtClean="0">
                <a:solidFill>
                  <a:schemeClr val="bg1"/>
                </a:solidFill>
              </a:rPr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55" y="134777"/>
            <a:ext cx="1228055" cy="914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548" y="318762"/>
            <a:ext cx="2228960" cy="5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2500"/>
            <a:ext cx="12191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Федеральный закон от 29 декабря 2017 года №443-ФЗ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«об организации дорожного движения в российской федерации и о внесении изменений в отдельные законодательные акты российской федерации»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Особенности применения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3" t="13334" r="1919" b="17223"/>
          <a:stretch/>
        </p:blipFill>
        <p:spPr>
          <a:xfrm>
            <a:off x="0" y="0"/>
            <a:ext cx="12192000" cy="4762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22198" y="8390"/>
            <a:ext cx="2460016" cy="666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197" y="148890"/>
            <a:ext cx="1658896" cy="3798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273" y="2311"/>
            <a:ext cx="903727" cy="67305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4" y="5464796"/>
            <a:ext cx="11577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ОРГАНИЗАЦИЯ ДОРОЖНОГО ДВИЖЕНИЯ </a:t>
            </a:r>
            <a:r>
              <a:rPr lang="ru-RU" sz="16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 деятельность по упорядочению движения транспортных средств и (или) пешеходов на дорогах, направленная на снижение потерь времени (задержек) при движении транспортных средств и (или) пешеходов, при условии обеспечения безопасности дорожного движения</a:t>
            </a:r>
            <a:endParaRPr lang="ru-RU" sz="1600" dirty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-1" y="-41857"/>
            <a:ext cx="9962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ТРАНСФОРМАЦИЯ ОРГАНИЗАЦИИ ДОРОЖНОГО ДВИЖЕНИЯ КАК ВИДА ДЕЯТЕЛЬНОСТИ В ЗАКОНОДАТЕЛЬСТВЕ РФ</a:t>
            </a:r>
            <a:endParaRPr lang="ru-RU" sz="24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8616" y="2822227"/>
            <a:ext cx="11577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содержание</a:t>
            </a:r>
            <a:r>
              <a:rPr lang="ru-RU" sz="1600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ru-RU" sz="1600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автомобильной</a:t>
            </a:r>
            <a:r>
              <a:rPr lang="ru-RU" sz="1600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ru-RU" sz="1600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дороги – комплекс</a:t>
            </a:r>
            <a:r>
              <a:rPr lang="ru-RU" sz="1600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ru-RU" sz="1600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работ</a:t>
            </a:r>
            <a:r>
              <a:rPr lang="ru-RU" sz="1600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ru-RU" sz="1600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поддержанию</a:t>
            </a:r>
            <a:r>
              <a:rPr lang="ru-RU" sz="1600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надлежащего технического состояния</a:t>
            </a:r>
            <a:r>
              <a:rPr lang="ru-RU" sz="1600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автомобильной дороги</a:t>
            </a:r>
            <a:r>
              <a:rPr lang="ru-RU" sz="1600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 </a:t>
            </a:r>
            <a:r>
              <a:rPr lang="ru-RU" sz="1600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оценке </a:t>
            </a:r>
            <a:r>
              <a:rPr lang="ru-RU" sz="1600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ее технического состояния, а также по организации </a:t>
            </a:r>
            <a:r>
              <a:rPr lang="ru-RU" sz="1600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 обеспечению </a:t>
            </a:r>
            <a:r>
              <a:rPr lang="ru-RU" sz="1600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безопасности дорожного движения</a:t>
            </a:r>
            <a:r>
              <a:rPr lang="ru-RU" sz="1600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  <a:endParaRPr lang="ru-RU" sz="16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5274" y="4387578"/>
            <a:ext cx="11577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настоящий </a:t>
            </a:r>
            <a:r>
              <a:rPr lang="ru-RU" sz="1600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Федеральный закон регулирует общественные отношения, возникающие в процессе организации дорожного движения, а также при организации и осуществлении парковочной деятельности.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8616" y="1391885"/>
            <a:ext cx="11577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организация дорожного движения – комплекс организационно-правовых, организационно-технических мероприятий и распорядительных действий по управлению движением на дорогах;</a:t>
            </a:r>
            <a:endParaRPr lang="ru-RU" sz="16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5273" y="1016776"/>
            <a:ext cx="5027583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196-ФЗ «О безопасности дорожного движения</a:t>
            </a:r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5274" y="2452895"/>
            <a:ext cx="6575083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257-ФЗ «Об автомобильных дорогах и дорожной деятельности»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9946" y="4023762"/>
            <a:ext cx="74912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443-ФЗ «Об организации дорожного движения»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50779" y="5429662"/>
            <a:ext cx="4578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обеспечение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экологической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безопасности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lang="ru-RU" dirty="0">
              <a:latin typeface="Candara" panose="020E0502030303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3355" y="37667"/>
            <a:ext cx="9292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ОСНОВНЫЕ ПРИНЦИПЫ ОРГАНИЗАЦИИ ДОРОЖНОГО ДВИЖЕНИЯ </a:t>
            </a:r>
            <a:b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 РОССИЙСКОЙ ФЕДЕРАЦИИ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015" y="915697"/>
            <a:ext cx="10129158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Основными принципами организации дорожного движения в Российской Федерации являются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8815" y="1567914"/>
            <a:ext cx="574196" cy="1015663"/>
            <a:chOff x="237833" y="1372385"/>
            <a:chExt cx="574196" cy="101566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14039" y="1495932"/>
              <a:ext cx="428243" cy="517751"/>
            </a:xfrm>
            <a:prstGeom prst="rect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7833" y="137238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accent1"/>
                  </a:solidFill>
                </a:rPr>
                <a:t>1</a:t>
              </a:r>
              <a:endParaRPr lang="ru-RU" sz="6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9068" y="3037613"/>
            <a:ext cx="574196" cy="1015663"/>
            <a:chOff x="237833" y="1372385"/>
            <a:chExt cx="574196" cy="101566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14039" y="1495932"/>
              <a:ext cx="428243" cy="517751"/>
            </a:xfrm>
            <a:prstGeom prst="rect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7833" y="137238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accent1"/>
                  </a:solidFill>
                </a:rPr>
                <a:t>2</a:t>
              </a:r>
              <a:endParaRPr lang="ru-RU" sz="6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95274" y="4537020"/>
            <a:ext cx="574196" cy="1015663"/>
            <a:chOff x="237833" y="1372385"/>
            <a:chExt cx="574196" cy="101566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14039" y="1495932"/>
              <a:ext cx="428243" cy="517751"/>
            </a:xfrm>
            <a:prstGeom prst="rect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7833" y="137238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accent1"/>
                  </a:solidFill>
                </a:rPr>
                <a:t>3</a:t>
              </a:r>
              <a:endParaRPr lang="ru-RU" sz="60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69470" y="1640690"/>
            <a:ext cx="4561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соблюдение интересов граждан, общества и государства при осуществлении организации дорожного движения;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9470" y="3063212"/>
            <a:ext cx="44850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обеспечение социально-экономического развития территории Российской Федерации;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9443" y="4502943"/>
            <a:ext cx="4485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приоритет безопасности дорожного движения по отношению к потерям времени (задержкам) при движении транспортных средств и (или) пешеходов;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69679" y="1431641"/>
            <a:ext cx="5193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приоритет развития транспорта общего пользования;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089024" y="1372385"/>
            <a:ext cx="574196" cy="1015663"/>
            <a:chOff x="237833" y="1372385"/>
            <a:chExt cx="574196" cy="101566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14039" y="1495932"/>
              <a:ext cx="428243" cy="517751"/>
            </a:xfrm>
            <a:prstGeom prst="rect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833" y="137238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accent1"/>
                  </a:solidFill>
                </a:rPr>
                <a:t>4</a:t>
              </a:r>
              <a:endParaRPr lang="ru-RU" sz="6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110485" y="2667506"/>
            <a:ext cx="574196" cy="1015663"/>
            <a:chOff x="237833" y="1372385"/>
            <a:chExt cx="574196" cy="1015663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14039" y="1495932"/>
              <a:ext cx="428243" cy="517751"/>
            </a:xfrm>
            <a:prstGeom prst="rect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7833" y="137238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accent1"/>
                  </a:solidFill>
                </a:rPr>
                <a:t>5</a:t>
              </a:r>
              <a:endParaRPr lang="ru-RU" sz="6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131463" y="3924016"/>
            <a:ext cx="574196" cy="1015663"/>
            <a:chOff x="237833" y="1372385"/>
            <a:chExt cx="574196" cy="101566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14039" y="1495932"/>
              <a:ext cx="428243" cy="517751"/>
            </a:xfrm>
            <a:prstGeom prst="rect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7833" y="137238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accent1"/>
                  </a:solidFill>
                </a:rPr>
                <a:t>6</a:t>
              </a:r>
              <a:endParaRPr lang="ru-RU" sz="60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6650914" y="2745228"/>
            <a:ext cx="5226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создание условий для движения пешеходов и велосипедистов;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69679" y="3902779"/>
            <a:ext cx="5262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достоверность и актуальность информации о мероприятиях по организации дорожного движения, своевременность ее публичного распространения;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6165230" y="5252940"/>
            <a:ext cx="574196" cy="1015663"/>
            <a:chOff x="237833" y="1372385"/>
            <a:chExt cx="574196" cy="101566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14039" y="1495932"/>
              <a:ext cx="428243" cy="517751"/>
            </a:xfrm>
            <a:prstGeom prst="rect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7833" y="137238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accent1"/>
                  </a:solidFill>
                </a:rPr>
                <a:t>7</a:t>
              </a:r>
              <a:endParaRPr lang="ru-RU" sz="6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1" name="Прямоугольник 40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12</a:t>
            </a:fld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636" y="1395731"/>
            <a:ext cx="1097212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5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1) разработка и реализация государственной политики Российской Федерации в области организации дорожного движения;</a:t>
            </a: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2) установление порядка мониторинга дорожного движения; </a:t>
            </a: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3) организация и мониторинг дорожного движения на автомобильных дорогах федерального значения; </a:t>
            </a:r>
            <a:r>
              <a:rPr lang="ru-RU" sz="1400" b="1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  <a:endParaRPr lang="ru-RU" sz="1500" b="1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4) установка, замена, демонтаж и содержание технических средств организации дорожного движения на автомобильных дорогах федерального значения; </a:t>
            </a:r>
            <a:r>
              <a:rPr lang="ru-RU" sz="1500" b="1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5) установление правил подготовки документации по организации дорожного движения; </a:t>
            </a: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6) утверждение методических рекомендаций по разработке и реализации мероприятий по организации дорожного движения; </a:t>
            </a: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7) установление порядка определения основных параметров дорожного движения, ведения их учета, использования учетных сведений и формирования отчетных данных в области организации дорожного движения;</a:t>
            </a: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8) установление единого порядка дорожного движения на территории Российской Федерации; </a:t>
            </a: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9) установление классификации работ по организации дорожного движения; </a:t>
            </a: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10) установление перечня профессий и должностей, связанных с организацией дорожного движения, и квалификационных требований к ним; </a:t>
            </a: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11) утверждение нормативов финансовых затрат федерального бюджета на выполнение работ и оказание услуг по реализации мероприятий по организации дорожного движения на автомобильных дорогах федерального значения; </a:t>
            </a: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12) установление правил расчета размера ассигнований федерального бюджета на выполнение работ и оказание услуг по реализации мероприятий по организации дорожного движения; </a:t>
            </a: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13) установление методики расчета нормативов финансовых затрат бюджетов субъектов Российской Федерации на выполнение работ и оказание услуг по реализации мероприятий по организации дорожного движения на автомобильных дорогах регионального и межмуниципального значения;</a:t>
            </a: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14) утверждение методических рекомендаций по определению размера платы за пользование платными парковками; </a:t>
            </a: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15) осуществление иных полномочий, отнесенных настоящим Федеральным законом к полномочиям органов государственной власти Российской Федерации.</a:t>
            </a:r>
            <a:endParaRPr lang="ru-RU" sz="1500" dirty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1" y="-68194"/>
            <a:ext cx="9893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ПОЛНОМОЧИЯ ОРГАНОВ ГОСУДАРСТВЕННОЙ ВЛАСТИ РОССИЙСКОЙ ФЕДЕРАЦИИ В ОБЛАСТИ ОРГАНИЗАЦИИ ДОРОЖНОГО ДВИЖЕНИЯ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50167"/>
            <a:ext cx="965835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 полномочиям органов государственной власти Российской Федерации в области организации дорожного движения относятся:</a:t>
            </a:r>
            <a:endParaRPr lang="ru-RU" sz="1100" dirty="0">
              <a:solidFill>
                <a:schemeClr val="bg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30" y="2457238"/>
            <a:ext cx="367242" cy="3672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72" y="1580397"/>
            <a:ext cx="381245" cy="3812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530" y="2706173"/>
            <a:ext cx="367242" cy="3672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88" y="3354886"/>
            <a:ext cx="367242" cy="3672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42" y="3162465"/>
            <a:ext cx="367242" cy="3672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37" y="3638741"/>
            <a:ext cx="367242" cy="3672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49" y="4556903"/>
            <a:ext cx="367242" cy="367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008" y="5914154"/>
            <a:ext cx="367242" cy="3672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04" y="4096470"/>
            <a:ext cx="367242" cy="367242"/>
          </a:xfrm>
          <a:prstGeom prst="rect">
            <a:avLst/>
          </a:prstGeom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13</a:t>
            </a:fld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636" y="1696028"/>
            <a:ext cx="109639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1) разработка и реализация региональной политики в области организации дорожного движения на территориях субъектов Российской Федерации в соответствии с государственной политикой Российской Федерации в области организации дорожного движения;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2) организация и мониторинг дорожного движения на автомобильных дорогах регионального или межмуниципального значения; </a:t>
            </a:r>
            <a:r>
              <a:rPr lang="ru-RU" sz="1600" b="1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3) установка, замена, демонтаж и содержание технических средств организации дорожного движения на автомобильных дорогах регионального или межмуниципального значения; </a:t>
            </a:r>
            <a:r>
              <a:rPr lang="ru-RU" sz="1600" b="1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**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4) ведение реестра парковок общего пользования, расположенных на автомобильных дорогах регионального или межмуниципального значения; </a:t>
            </a:r>
            <a:r>
              <a:rPr lang="ru-RU" sz="1600" b="1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**</a:t>
            </a:r>
            <a:r>
              <a:rPr lang="ru-RU" sz="16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5) осуществление регионального государственного контроля в сфере организации дорожного движения; 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6) утверждение нормативов финансовых затрат бюджетов субъектов Российской Федерации на выполнение работ и оказание услуг по реализации мероприятий по организации дорожного движения на автомобильных дорогах регионального или межмуниципального значения;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7) определение методики расчета размера платы за пользование платными парковками на автомобильных дорогах регионального или межмуниципального значения, автомобильных дорогах местного значения, а также установление ее максимального размера; </a:t>
            </a:r>
            <a:endParaRPr lang="ru-RU" sz="1600" dirty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1" y="-69248"/>
            <a:ext cx="9723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ПОЛНОМОЧИЯ ОРГАНОВ ГОСУДАРСТВЕННОЙ ВЛАСТИ СУБЪЕКТОВ РОССИЙСКОЙ ФЕДЕРАЦИИ В ОБЛАСТИ ОРГАНИЗАЦИИ ДОРОЖНОГО ДВИЖЕНИЯ</a:t>
            </a:r>
            <a:endParaRPr lang="ru-RU" sz="14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03843"/>
            <a:ext cx="1041763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 полномочиям органов государственной власти субъектов Российской Федерации в области организации дорожного движения относятся</a:t>
            </a:r>
            <a:endParaRPr lang="ru-RU" sz="1200" dirty="0">
              <a:solidFill>
                <a:schemeClr val="bg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216" y="3646357"/>
            <a:ext cx="367242" cy="3672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213" y="3826748"/>
            <a:ext cx="367242" cy="3672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94" y="5360659"/>
            <a:ext cx="367242" cy="367242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14</a:t>
            </a:fld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3" y="1732656"/>
            <a:ext cx="1157559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1) организация и мониторинг дорожного движения на автомобильных дорогах общего пользования местного значения;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60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2) ведение реестра парковок общего пользования на автомобильных дорогах общего пользования местного значения; 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60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3) установка, замена, демонтаж и содержание технических средств организации дорожного движения на автомобильных дорогах общего пользования местного значения;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60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4) осуществление иных полномочий, отнесенных настоящим Федеральным законом к полномочиям органов местного самоуправления.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2" y="-20271"/>
            <a:ext cx="9962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ПОЛНОМОЧИЯ ОРГАНОВ МЕСТНОГО САМОУПРАВЛЕНИЯ В ОБЛАСТИ ОРГАНИЗАЦИИ ДОРОЖНОГО ДВИЖЕНИЯ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1932" y="1002211"/>
            <a:ext cx="11568938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 полномочиям органов местного самоуправления муниципальных районов, городских округов и городских поселений в области организации дорожного движения относятся:</a:t>
            </a:r>
            <a:endParaRPr lang="ru-RU" sz="1100" dirty="0">
              <a:solidFill>
                <a:schemeClr val="bg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1932" y="4524961"/>
            <a:ext cx="11568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Полномочия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области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организации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дорожного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движения, по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пунктам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1-3,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осуществляются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органами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местного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самоуправления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сельских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поселений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 случае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закрепления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законом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субъекта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Российской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Федерации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за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сельскими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поселениями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вопросов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осуществления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деятельности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области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организации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дорожного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движения в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отношении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автомобильных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дорог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местного значения в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границах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населенных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пунктов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сельских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поселений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а в случае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отсутствия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такого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закрепления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осуществляются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органами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местного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самоуправления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соответствующих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муниципальных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районов</a:t>
            </a:r>
            <a:endParaRPr lang="ru-RU" dirty="0">
              <a:latin typeface="Candara" panose="020E0502030303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62" y="2622659"/>
            <a:ext cx="367242" cy="367242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15</a:t>
            </a:fld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906" y="1850567"/>
            <a:ext cx="114760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u="none" strike="noStrike" kern="0" spc="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Федеральные органы исполнительной власти, органы исполнительной власти субъектов Российской Федерации и органы местного самоуправления осуществляют свои полномочия в области организации дорожного движения непосредственно или через уполномоченные ими подведомственные организации (далее - организации, уполномоченные в области организации дорожного движения).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ru-RU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 управлении распределением транспортных средств на дорогах должны быть учтены мероприятия по строительству, реконструкции, капитальному ремонту, ремонту и содержанию дорог, а также иных объектов капитального строительства, влияющих на основные параметры дорожного движения.</a:t>
            </a:r>
            <a:endParaRPr lang="ru-RU" dirty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1" y="47539"/>
            <a:ext cx="7048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ЦЕНТРЫ ОРГАНИЗАЦИИ ДОРОЖНОГО ДВИЖЕНИЯ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5274" y="1273355"/>
            <a:ext cx="11457701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Статья 8. Органы и организации, осуществляющие функции в области организации дорожного движения</a:t>
            </a:r>
            <a:endParaRPr lang="ru-RU" sz="1200" dirty="0">
              <a:solidFill>
                <a:schemeClr val="bg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16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322" y="1638811"/>
            <a:ext cx="11714371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1) управление распределением транспортных средств на дорогах, включая разделение движения транспортных средств на однородные группы в зависимости от категорий транспортных средств, скорости и направления движения, распределение их по времени движения;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60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2) повышение пропускной способности дорог, в том числе посредством устранения условий, способствующих созданию помех для дорожного движения или создающих угрозу его безопасности, формирования кольцевых пересечений и примыканий дорог, реконструкции перекрестков и строительства транспортных развязок;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60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3) оптимизация циклов светофорного регулирования, управление светофорными объектами, включая адаптивное управление;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60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4) согласование (координация) работы светофорных объектов (светофоров) в границах территорий, определенных в документации по организации дорожного движения;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60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5) развитие инфраструктуры в целях обеспечения движения пешеходов и велосипедистов, в том числе строительство и обустройство пешеходных переходов;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60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6) введение приоритета в движении маршрутных транспортных средств;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60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7) развитие парковочного пространства (преимущественно за пределами дорог);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600"/>
              </a:spcAft>
            </a:pP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8)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введение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временн</a:t>
            </a: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ого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ограничения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или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прекращения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движения транспортных средств.</a:t>
            </a:r>
            <a:endParaRPr lang="ru-RU" dirty="0">
              <a:latin typeface="Candara" panose="020E0502030303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1" y="5127"/>
            <a:ext cx="10157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ОБЕСПЕЧЕНИЕ ЭФФЕКТИВНОСТИ ОРГАНИЗАЦИИ ДОРОЖНОГО ДВИЖЕНИЯ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322" y="914302"/>
            <a:ext cx="11714371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Обеспечение эффективности организации дорожного движения осуществляется посредством реализации мероприятий по организации дорожного движения, к которым относятся:</a:t>
            </a:r>
            <a:endParaRPr lang="ru-RU" sz="1200" dirty="0">
              <a:solidFill>
                <a:schemeClr val="bg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17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48979"/>
            <a:ext cx="9962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МЕТОДИЧЕСКИЕ РЕКОМЕНДАЦИИ ПО РАЗРАБОТКЕ И РЕАЛИЗАЦИИ МЕРОПРИЯТИЙ ПО ОРГАНИЗАЦИИ ДОРОЖНОГО ДВИЖЕНИЯ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9652" y="1236478"/>
            <a:ext cx="55998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/>
                </a:solidFill>
                <a:latin typeface="Candara" panose="020E0502030303020204" pitchFamily="34" charset="0"/>
              </a:rPr>
              <a:t>М</a:t>
            </a:r>
            <a:r>
              <a:rPr lang="ru-RU" sz="1600" dirty="0">
                <a:latin typeface="Candara" panose="020E0502030303020204" pitchFamily="34" charset="0"/>
              </a:rPr>
              <a:t>етодические рекомендации по разработке и реализации мероприятий по организации дорожного движения. Развитие пешеходных пространств поселений, городских округов в Российской Федерации.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5275" y="2527225"/>
            <a:ext cx="5642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/>
                </a:solidFill>
                <a:latin typeface="Candara" panose="020E0502030303020204" pitchFamily="34" charset="0"/>
              </a:rPr>
              <a:t>М</a:t>
            </a:r>
            <a:r>
              <a:rPr lang="ru-RU" sz="1600" dirty="0">
                <a:latin typeface="Candara" panose="020E0502030303020204" pitchFamily="34" charset="0"/>
              </a:rPr>
              <a:t>етодические рекомендации по разработке и реализации мероприятий по организации дорожного движения. Формирование единого парковочного пространства в городах Российской Федерации.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5274" y="3817972"/>
            <a:ext cx="564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/>
                </a:solidFill>
                <a:latin typeface="Candara" panose="020E0502030303020204" pitchFamily="34" charset="0"/>
              </a:rPr>
              <a:t>М</a:t>
            </a:r>
            <a:r>
              <a:rPr lang="ru-RU" sz="1600" dirty="0">
                <a:latin typeface="Candara" panose="020E0502030303020204" pitchFamily="34" charset="0"/>
              </a:rPr>
              <a:t>етодические рекомендации по разработке и реализации мероприятий по организации дорожного движения и требований к планированию развития инфраструктуры велосипедного транспорта поселений, городских округов в Российской Федерации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96000" y="1290093"/>
            <a:ext cx="5983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/>
                </a:solidFill>
                <a:latin typeface="Candara" panose="020E0502030303020204" pitchFamily="34" charset="0"/>
              </a:rPr>
              <a:t>М</a:t>
            </a:r>
            <a:r>
              <a:rPr lang="ru-RU" sz="1600" dirty="0">
                <a:latin typeface="Candara" panose="020E0502030303020204" pitchFamily="34" charset="0"/>
              </a:rPr>
              <a:t>етодические рекомендации по проектированию мероприятий по обеспечению доступа инвалидов к объектам дорожного хозяйств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97506" y="2465015"/>
            <a:ext cx="59792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/>
                </a:solidFill>
                <a:latin typeface="Candara" panose="020E0502030303020204" pitchFamily="34" charset="0"/>
              </a:rPr>
              <a:t>М</a:t>
            </a:r>
            <a:r>
              <a:rPr lang="ru-RU" sz="1600" dirty="0">
                <a:latin typeface="Candara" panose="020E0502030303020204" pitchFamily="34" charset="0"/>
              </a:rPr>
              <a:t>етодические рекомендации негосударственным организациям и компаниям, предоставляющим услуги населению в установленных сферах деятельности, по разработке планов мероприятий (далее – дорожные карты) по повышению значений показателей доступности для инвалидов объектов и услуг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93279" y="4272433"/>
            <a:ext cx="59833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/>
                </a:solidFill>
                <a:latin typeface="Candara" panose="020E0502030303020204" pitchFamily="34" charset="0"/>
              </a:rPr>
              <a:t>М</a:t>
            </a:r>
            <a:r>
              <a:rPr lang="ru-RU" sz="1600" dirty="0">
                <a:latin typeface="Candara" panose="020E0502030303020204" pitchFamily="34" charset="0"/>
              </a:rPr>
              <a:t>етодические рекомендации по реализации государственной политики в области инвестиций, направляемых на развитие автомобильных дорог, использования автомобильных дорог и осуществления дорожной деятельности в субъектах Российской Федерации, а также формированию и использованию бюджетных ассигнований региональных дорожных фондов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5274" y="5354940"/>
            <a:ext cx="564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/>
                </a:solidFill>
                <a:latin typeface="Candara" panose="020E0502030303020204" pitchFamily="34" charset="0"/>
              </a:rPr>
              <a:t>М</a:t>
            </a:r>
            <a:r>
              <a:rPr lang="ru-RU" sz="1600" dirty="0">
                <a:latin typeface="Candara" panose="020E0502030303020204" pitchFamily="34" charset="0"/>
              </a:rPr>
              <a:t>етодические руководства по современным методам организации дорожного движения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18</a:t>
            </a:fld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447" y="1404487"/>
            <a:ext cx="1155110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 выполнении работ по реконструкции, капитальному ремонту или ремонту участков дороги проезжая часть на данных участках дороги может быть закрыта для проезда не более чем на 50 процентов. В случае необходимости закрытия проезда на участках дороги более чем на 50 процентов должен быть обеспечен объезд данных участков дороги. </a:t>
            </a:r>
          </a:p>
          <a:p>
            <a:pPr algn="just">
              <a:spcAft>
                <a:spcPts val="0"/>
              </a:spcAft>
            </a:pP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Устройство ограждений в целях выполнения работ по реконструкции, капитальному ремонту или ремонту участка дороги допускается не раньше чем за три календарных дня до начала указанных работ. </a:t>
            </a:r>
          </a:p>
          <a:p>
            <a:pPr algn="just">
              <a:spcAft>
                <a:spcPts val="0"/>
              </a:spcAft>
            </a:pP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Установка ограждений для выполнения работ по реконструкции, капитальному ремонту или ремонту участка дороги, сроки выполнения которых не определены в договорах на выполнение указанных работ, не допускается.</a:t>
            </a:r>
            <a:endParaRPr lang="ru-RU" sz="1200" dirty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137" y="118229"/>
            <a:ext cx="9998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ОБЕСПЕЧЕНИЕ ЭФФЕКТИВНОСТИ ОРГАНИЗАЦИИ ДОРОЖНОГО ДВИЖЕНИЯ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19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F1FF8EA2-0593-DC47-B4CD-DA99898B31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1448136"/>
            <a:ext cx="9584267" cy="3860800"/>
          </a:xfrm>
          <a:prstGeom prst="rect">
            <a:avLst/>
          </a:prstGeom>
        </p:spPr>
      </p:pic>
      <p:pic>
        <p:nvPicPr>
          <p:cNvPr id="1026" name="Picture 2" descr="C:\Users\osipovskiyde\Desktop\Времянка\Пазл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" y="1304174"/>
            <a:ext cx="12062359" cy="5135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31904" y="3014951"/>
            <a:ext cx="3142195" cy="99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Федеральный закон от 10.12.1995 </a:t>
            </a:r>
          </a:p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№ 196-ФЗ</a:t>
            </a:r>
          </a:p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«О безопасности дорожного движения»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99602" y="1501240"/>
            <a:ext cx="2784309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Градостроительный кодекс Российской Федерации</a:t>
            </a:r>
          </a:p>
          <a:p>
            <a:pPr algn="ctr">
              <a:defRPr/>
            </a:pPr>
            <a:endParaRPr lang="ru-RU" sz="1467" b="1" dirty="0">
              <a:solidFill>
                <a:schemeClr val="tx2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1876" y="2585629"/>
            <a:ext cx="2117032" cy="167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Федеральный закон от 08.11.2007 № 257-ФЗ</a:t>
            </a:r>
          </a:p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«Об автомобильных дорогах и о дорожной деятельности в Российской Федерации»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19390" y="4883070"/>
            <a:ext cx="3390681" cy="12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Федеральный закон </a:t>
            </a:r>
          </a:p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от 06.10.2003 № 131-ФЗ</a:t>
            </a:r>
          </a:p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«Об общих принципах организации местного самоуправления в Российской Федерации»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778" y="1553993"/>
            <a:ext cx="2785137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Кодекс Российской Федерации об административных правонарушениях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65321" y="1768149"/>
            <a:ext cx="336037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Правила дорожного движения </a:t>
            </a:r>
          </a:p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14299" y="2516453"/>
            <a:ext cx="3073724" cy="167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Федеральный закон </a:t>
            </a:r>
          </a:p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от 06.10.1999 № 184-ФЗ</a:t>
            </a:r>
          </a:p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«Об общих принципах организации законодательных и исполнительных органов государственной власти субъектов Российской Федерации»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188" y="4473787"/>
            <a:ext cx="1920213" cy="167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Устав </a:t>
            </a:r>
          </a:p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автомобильного транспорта и городского </a:t>
            </a:r>
          </a:p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наземного электрического транспорта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03406" y="4586639"/>
            <a:ext cx="4128456" cy="144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Федеральный закон от 13.07.2015 </a:t>
            </a:r>
          </a:p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№ 220-ФЗ «Об организации регулярных перевозок пассажиров и багажа автомобильным транспортом и городским наземным электрическим транспортом в Российской Федерации»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81482" y="4545497"/>
            <a:ext cx="3072341" cy="12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67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Федеральный закон </a:t>
            </a:r>
          </a:p>
          <a:p>
            <a:pPr algn="ctr">
              <a:defRPr/>
            </a:pPr>
            <a:r>
              <a:rPr lang="ru-RU" sz="1467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29.12.2017 № 443-ФЗ</a:t>
            </a:r>
          </a:p>
          <a:p>
            <a:pPr algn="ctr">
              <a:defRPr/>
            </a:pPr>
            <a:r>
              <a:rPr lang="ru-RU" sz="1467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«Об организации дорожного движения в Российской Федерации …»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5127"/>
            <a:ext cx="10012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ФЕДЕРАЛЬНЫЙ ЗАКОН «ОБ ОРГАНИЗАЦИИ ДОРОЖНОГО ДВИЖЕНИЯ В РОССИЙСКОЙ ФЕДЕРАЦИИ …»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  <p:sp>
        <p:nvSpPr>
          <p:cNvPr id="23" name="Номер слайда 1"/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dirty="0" smtClean="0"/>
              <a:t>33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49038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9962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ТРЕБОВАНИЯ К ОРГАНИЗАЦИИ ДОРОЖНОГО ДВИЖЕНИЯ ПРИ РАЗМЕЩЕНИИ ОБЪЕКТОВ КАПИТАЛЬНОГО СТРОИТЕЛЬСТВА</a:t>
            </a:r>
            <a:endParaRPr lang="ru-RU" sz="1600" dirty="0" smtClean="0">
              <a:solidFill>
                <a:schemeClr val="accent1"/>
              </a:solidFill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34781" y="1493598"/>
            <a:ext cx="51204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Требования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 обеспечению эффективности организации дорожного движения, указанные в статье 11 настоящего Федерального закона, должны быть учтены при размещении объектов капитального строительства в соответствии с законодательством о градостроительной деятельности</a:t>
            </a: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5274" y="4205722"/>
            <a:ext cx="11649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НОВЫЙ ВИД РАБОТ: </a:t>
            </a:r>
            <a:r>
              <a:rPr lang="en-US" dirty="0" err="1" smtClean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оценка</a:t>
            </a:r>
            <a:r>
              <a:rPr lang="en-US" dirty="0" smtClean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влияния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размещения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объектов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капитального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строительства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на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показатели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эффективности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организации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дорожного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движения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19207" y="1493598"/>
            <a:ext cx="5095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Размещение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объектов капитального строительства в нарушение требований по </a:t>
            </a: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обеспечению эффективности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организации дорожного движения не допускается.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20359" y="1413633"/>
            <a:ext cx="574196" cy="1015663"/>
            <a:chOff x="237833" y="1372385"/>
            <a:chExt cx="574196" cy="101566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14039" y="1495932"/>
              <a:ext cx="428243" cy="517751"/>
            </a:xfrm>
            <a:prstGeom prst="rect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7833" y="137238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accent1"/>
                  </a:solidFill>
                </a:rPr>
                <a:t>1</a:t>
              </a:r>
              <a:endParaRPr lang="ru-RU" sz="6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145011" y="1413633"/>
            <a:ext cx="574196" cy="1015663"/>
            <a:chOff x="237833" y="1372385"/>
            <a:chExt cx="574196" cy="101566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14039" y="1495932"/>
              <a:ext cx="428243" cy="517751"/>
            </a:xfrm>
            <a:prstGeom prst="rect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7833" y="137238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accent1"/>
                  </a:solidFill>
                </a:rPr>
                <a:t>2</a:t>
              </a:r>
              <a:endParaRPr lang="ru-RU" sz="60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20</a:t>
            </a:fld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652" y="1565971"/>
            <a:ext cx="11544447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Документация по организации дорожного движения разрабатывается на основе документов территориального планирования, подготовка и утверждение которых осуществляются в соответствии с Градостроительным </a:t>
            </a:r>
            <a:r>
              <a:rPr lang="ru-RU" u="none" strike="noStrike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кодексом</a:t>
            </a: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Российской Федерации, планов и программ комплексного социально-экономического развития муниципальных образований (при их наличии), долгосрочных целевых программ, программ комплексного развития транспортной инфраструктуры городских округов, поселений, материалов инженерных изысканий, результатов исследования существующих и прогнозируемых параметров дорожного движения, статистической информации.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118229"/>
            <a:ext cx="9687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ДОКУМЕНТАЦИЯ ПО ОРГАНИЗАЦИИ ДОРОЖНОГО ДВИЖЕНИЯ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21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931" y="1538901"/>
            <a:ext cx="108014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Размещение на дороге технических средств организации дорожного движения, не предусмотренных документацией по организации дорожного движения, не допускается.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 документации по ОДД относятся КСОДД и (или) ПОДД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Требования к документации по ОДД устанавливаются Правилами подготовки документации по ОДД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Мероприятия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предусмотренные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документацией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по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организации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дорожного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движения,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являются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обязательными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для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исполнения</a:t>
            </a:r>
            <a:endParaRPr lang="ru-RU" dirty="0">
              <a:latin typeface="Candara" panose="020E0502030303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948" y="5127"/>
            <a:ext cx="9481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ДОКУМЕНТАЦИЯ ПО ОРГАНИЗАЦИИ ДОРОЖНОГО ДВИЖЕНИЯ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5274" y="894538"/>
            <a:ext cx="285614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Пункт 7 статьи 11 </a:t>
            </a:r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443-ФЗ</a:t>
            </a:r>
            <a:endParaRPr lang="ru-RU" sz="1200" dirty="0">
              <a:solidFill>
                <a:schemeClr val="bg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22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4" y="1162671"/>
            <a:ext cx="1159192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Документация по организации дорожного движения в срок не более тридцати дней со дня её утверждения направляется в бумажном или электронном виде оператору информационно-аналитической системы регулирования на транспорте (АСУ ТК), в подразделения Государственной инспекции безопасности дорожного движения Министерства внутренних дел Российской Федерации, а также в отношении федеральных автомобильных дорог в уполномоченный федеральный орган исполнительной власти, осуществляющий федеральный государственный контроль в области организации дорожного движения, и в отношении автомобильных дорог регионального или межмуниципального, местного значения в уполномоченный орган исполнительной власти субъекта Российской Федерации, осуществляющий региональный государственный контроль в области организации дорожного движения.</a:t>
            </a:r>
            <a:endParaRPr lang="ru-RU" sz="1400" dirty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10012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ПРАВИЛА ПОДГОТОВКИ ДОКУМЕНТАЦИИ ПО ОРГАНИЗАЦИИ ДОРОЖНОГО ДВИЖЕНИЯ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23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931" y="1288427"/>
            <a:ext cx="11110787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u="none" strike="noStrike" kern="0" spc="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требования к рассмотрению, согласованию и утверждению КСОДД и ПОДД</a:t>
            </a:r>
            <a:endParaRPr lang="ru-RU" sz="1200" u="none" strike="noStrike" kern="0" spc="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u="none" strike="noStrike" kern="0" spc="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особенности разработки КСОДД  на территории нескольких муниципальных образований</a:t>
            </a:r>
            <a:endParaRPr lang="ru-RU" sz="1200" u="none" strike="noStrike" kern="0" spc="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u="none" strike="noStrike" kern="0" spc="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требования к порядку подготовки, составу и содержанию КСОДД и ПОДД</a:t>
            </a:r>
            <a:endParaRPr lang="ru-RU" sz="1200" u="none" strike="noStrike" kern="0" spc="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u="none" strike="noStrike" kern="0" spc="0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примерный перечень исходной информации, необходимой для разработки документации по ОДД</a:t>
            </a:r>
            <a:endParaRPr lang="en-US" sz="1200" kern="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требования по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оформлению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КСОДД и ПОДД</a:t>
            </a:r>
            <a:endParaRPr lang="ru-RU" dirty="0">
              <a:latin typeface="Candara" panose="020E0502030303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41992"/>
            <a:ext cx="9290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ПРАВИЛА ПОДГОТОВКИ ДОКУМЕНТАЦИИ ПО ОРГАНИЗАЦИИ ДОРОЖНОГО ДВИЖЕНИЯ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24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4" y="1201260"/>
            <a:ext cx="115198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Комплексные схемы организации дорожного движения разрабатываются для дорог и (или) их участков в границах одного или нескольких муниципальных районов, городских округов или городских поселений либо их частей, имеющих общую границу, с общей численностью населения свыше десяти тысяч человек, расположенных в границах одного субъекта Российской Федерации.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Комплексные схемы организации дорожного движения разрабатываются и утверждаются на срок не менее пятнадцати лет либо на срок действия документов стратегического планирования на территории, в отношении которой осуществляется разработка этих комплексных схем.</a:t>
            </a:r>
          </a:p>
          <a:p>
            <a:pPr algn="just">
              <a:spcAft>
                <a:spcPts val="0"/>
              </a:spcAft>
            </a:pP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Внесение изменений в комплексные схемы организации дорожного движения осуществляется в случае изменения дорожно-транспортной ситуации, но не реже чем один раз в пять лет.</a:t>
            </a:r>
            <a:endParaRPr lang="ru-RU" sz="1200" dirty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1" y="118229"/>
            <a:ext cx="9564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КОМПЛЕКСНЫЕ СХЕМЫ ОРГАНИЗАЦИИ ДОРОЖНОГО ДВИЖЕНИЯ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25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4" y="1028343"/>
            <a:ext cx="109034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Комплексные схемы организации дорожного движения для территории муниципального района, городского округа или городского поселения либо части муниципального района, городского округа или городского поселения разрабатываются и утверждаются органом местного самоуправления.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Органы местного самоуправления муниципальных районов, городских округов или городских поселений вправе разрабатывать и утверждать своими решениями комплексные схемы организации дорожного движения для территорий нескольких муниципальных образований, имеющих общую границу.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Реализация утвержденных комплексных схем организации дорожного движения осуществляется путем осуществления мероприятий, предусмотренных такими документами, за счет средств бюджетных и внебюджетных источников.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Реализация неутвержденных комплексных схем организации дорожного движения не допускается.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Утвержденная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комплексная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схема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организации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дорожного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движения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подлежит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размещению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на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официальном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сайте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органа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местного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самоуправления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утвердившего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данную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схему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в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информационно-телекоммуникационной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сети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"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Интернет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".</a:t>
            </a:r>
            <a:endParaRPr lang="ru-RU" dirty="0">
              <a:latin typeface="Candara" panose="020E0502030303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1" y="118229"/>
            <a:ext cx="10012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КОМПЛЕКСНЫЕ СХЕМЫ ОРГАНИЗАЦИИ ДОРОЖНОГО ДВИЖЕНИЯ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26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1306" y="2497389"/>
            <a:ext cx="543469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 органами местного самоуправления муниципальных районов, городских округов или городских поселений, имеющих общую границу с муниципальными районами, городскими округами или городскими поселениями, в отношении которых ведется разработка таких схем;</a:t>
            </a:r>
          </a:p>
          <a:p>
            <a:pPr marL="228600" indent="-228600" algn="just">
              <a:spcAft>
                <a:spcPts val="0"/>
              </a:spcAft>
              <a:buAutoNum type="arabicParenR"/>
            </a:pP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 органом государственной власти субъекта Российской Федерации, уполномоченным в области организации дорожного движения;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118229"/>
            <a:ext cx="944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КОМПЛЕКСНЫЕ СХЕМЫ ОРГАНИЗАЦИИ ДОРОЖНОГО ДВИЖЕНИЯ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5274" y="823060"/>
            <a:ext cx="11519825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Комплексные схемы организации дорожного движения, разрабатываемые для территории муниципального района, городского округа или городского поселения либо их частей, а также для территорий нескольких муниципальных районов, городских округов или городских поселений, имеющих общую границу, подлежат согласованию:</a:t>
            </a:r>
            <a:endParaRPr lang="ru-RU" sz="1200" dirty="0">
              <a:solidFill>
                <a:schemeClr val="bg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27370" y="2405055"/>
            <a:ext cx="518432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федеральным органом исполнительной власти, осуществляющим функции по оказанию государственных услуг и управлению государственным имуществом в сфере дорожного хозяйства, либо подведомственными ему федеральными государственными учреждениями при наличии на указанной территории автомобильных дорог федерального значения</a:t>
            </a: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>
              <a:spcAft>
                <a:spcPts val="0"/>
              </a:spcAft>
            </a:pP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smtClean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органами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организациями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перечень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которых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установлен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нормативным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правовым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актом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субъекта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Российской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Федерации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lang="ru-RU" dirty="0">
              <a:latin typeface="Candara" panose="020E0502030303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47636" y="2306547"/>
            <a:ext cx="574196" cy="1015663"/>
            <a:chOff x="237833" y="1372385"/>
            <a:chExt cx="574196" cy="10156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14039" y="1495932"/>
              <a:ext cx="428243" cy="517751"/>
            </a:xfrm>
            <a:prstGeom prst="rect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833" y="137238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accent1"/>
                  </a:solidFill>
                </a:rPr>
                <a:t>1</a:t>
              </a:r>
              <a:endParaRPr lang="ru-RU" sz="6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47636" y="4227388"/>
            <a:ext cx="574196" cy="1015663"/>
            <a:chOff x="237833" y="1372385"/>
            <a:chExt cx="574196" cy="101566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14039" y="1495932"/>
              <a:ext cx="428243" cy="517751"/>
            </a:xfrm>
            <a:prstGeom prst="rect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833" y="137238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accent1"/>
                  </a:solidFill>
                </a:rPr>
                <a:t>2</a:t>
              </a:r>
              <a:endParaRPr lang="ru-RU" sz="6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105220" y="2306546"/>
            <a:ext cx="574196" cy="1015663"/>
            <a:chOff x="237833" y="1372385"/>
            <a:chExt cx="574196" cy="101566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14039" y="1495932"/>
              <a:ext cx="428243" cy="517751"/>
            </a:xfrm>
            <a:prstGeom prst="rect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833" y="137238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accent1"/>
                  </a:solidFill>
                </a:rPr>
                <a:t>3</a:t>
              </a:r>
              <a:endParaRPr lang="ru-RU" sz="6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153174" y="4956538"/>
            <a:ext cx="574196" cy="1015663"/>
            <a:chOff x="237833" y="1372385"/>
            <a:chExt cx="574196" cy="101566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14039" y="1495932"/>
              <a:ext cx="428243" cy="517751"/>
            </a:xfrm>
            <a:prstGeom prst="rect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833" y="137238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accent1"/>
                  </a:solidFill>
                </a:rPr>
                <a:t>4</a:t>
              </a:r>
              <a:endParaRPr lang="ru-RU" sz="60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27</a:t>
            </a:fld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44" y="1511729"/>
            <a:ext cx="1151603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Разработка единого ПОДД на территории одного или территориях нескольких муниципальных образований либо их частей, имеющих общую границу, по таким направлениям организации дорожного движения, как формирование сети дорог с односторонним движением, размещение парковок (парковочных мест), размещение информационно-указательных дорожных знаков индивидуального проектирования, организация движения маршрутных транспортных средств, в том числе организация выделенных полос, оптимизация режимов работы светофорных объектов, внедрение автоматизированных систем управления дорожным движением, иным направлениям организации дорожного движения.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Внесение изменений в утвержденный проект организации дорожного движения на период эксплуатации дорог или их участков либо его повторное утверждение должно осуществляться не реже чем один раз в три года.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ndara" panose="020E0502030303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ru-RU" sz="1200" dirty="0" smtClean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ПОДД на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период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временных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ограничений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разрабатываются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том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числе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для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мероприятий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на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объектах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вне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сети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дорог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а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также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на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случаи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повышенной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максимальной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загрузки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сети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дорог</a:t>
            </a:r>
            <a:r>
              <a:rPr lang="en-US" dirty="0" smtClean="0">
                <a:effectLst/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endParaRPr lang="ru-RU" dirty="0">
              <a:latin typeface="Candara" panose="020E0502030303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1" y="35990"/>
            <a:ext cx="7242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ПРОЕКТЫ ОРГАНИЗАЦИИ ДОРОЖНОГО ДВИЖЕНИЯ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5923" y="888825"/>
            <a:ext cx="1454244" cy="338554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ЧТО НОВОГО?</a:t>
            </a:r>
            <a:endParaRPr lang="ru-RU" sz="1100" dirty="0">
              <a:solidFill>
                <a:schemeClr val="bg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28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4" y="1717634"/>
            <a:ext cx="115665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Парковка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общего пользования может быть размещена на части автомобильной дороги и (или) территории, примыкающей к проезжей части и (или) тротуару, обочине, эстакаде или мосту либо являющейся частью </a:t>
            </a:r>
            <a:r>
              <a:rPr lang="ru-RU" dirty="0" err="1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подэстакадных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или </a:t>
            </a:r>
            <a:r>
              <a:rPr lang="ru-RU" dirty="0" err="1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подмостовых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пространств, площадей и иных объектов улично-дорожной сети, а также в здании, строении или сооружении либо части здания, строения, сооружения</a:t>
            </a: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72062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ПАРКОВКА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5274" y="4289741"/>
            <a:ext cx="1156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ПАРКОВКА</a:t>
            </a: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-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это не объект недвижимости, это место, где разрешена остановка и стоянка транспортных средств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29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F1FF8EA2-0593-DC47-B4CD-DA99898B31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388" y="1316812"/>
            <a:ext cx="9584267" cy="3860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9998" y="1351409"/>
            <a:ext cx="2688299" cy="122116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Федеральный закон от 29.12.2017 № 443-ФЗ «Об организации дорожного движения в Российской Федерации»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58546" y="659192"/>
            <a:ext cx="5839851" cy="76963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67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Постановление Правительства от 16.11.2018 № 1379 «Об утверждении Правил определения основных параметров дорожного движения и ведения их учета»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69804" y="4270798"/>
            <a:ext cx="5839851" cy="76963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67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Приказ Минтранса </a:t>
            </a:r>
            <a:r>
              <a:rPr lang="ru-RU" sz="1467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России от </a:t>
            </a:r>
            <a:r>
              <a:rPr lang="ru-RU" sz="1467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30.07.2020 </a:t>
            </a:r>
            <a:r>
              <a:rPr lang="ru-RU" sz="1467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№ 274 </a:t>
            </a:r>
            <a:r>
              <a:rPr lang="ru-RU" sz="1467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«Об утверждении Правил подготовки документации по организации дорожного движения»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69804" y="1568582"/>
            <a:ext cx="5839851" cy="99540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67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Приказ Минтранса России от 26.12.2018 № 479</a:t>
            </a:r>
          </a:p>
          <a:p>
            <a:pPr algn="ctr"/>
            <a:r>
              <a:rPr lang="ru-RU" sz="1467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«Об утверждении методических рекомендаций по разработке и реализации мероприятий по организации дорожного движения в части расчета значений основных параметров дорожного движения»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169804" y="6069247"/>
            <a:ext cx="5839851" cy="3181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67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Региональный государственный контроль  в области ОДД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9999" y="3027484"/>
            <a:ext cx="2688297" cy="99540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67" b="1" dirty="0">
                <a:solidFill>
                  <a:schemeClr val="tx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Цель: упорядочение движения транспортных средств и пешеходов на дорогах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19651" y="4461923"/>
            <a:ext cx="2688297" cy="167270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67" b="1" dirty="0">
                <a:solidFill>
                  <a:schemeClr val="tx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Результат: </a:t>
            </a:r>
          </a:p>
          <a:p>
            <a:pPr marL="228594" indent="-228594" algn="just">
              <a:buFont typeface="Wingdings" panose="05000000000000000000" pitchFamily="2" charset="2"/>
              <a:buChar char="§"/>
            </a:pPr>
            <a:r>
              <a:rPr lang="ru-RU" sz="1467" b="1" dirty="0">
                <a:solidFill>
                  <a:schemeClr val="tx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снижение потерь времени (задержек) при движении транспортных средств и (или) пешеходов;</a:t>
            </a:r>
          </a:p>
          <a:p>
            <a:pPr marL="228594" indent="-228594" algn="just">
              <a:buFont typeface="Wingdings" panose="05000000000000000000" pitchFamily="2" charset="2"/>
              <a:buChar char="§"/>
            </a:pPr>
            <a:r>
              <a:rPr lang="ru-RU" sz="1467" b="1" dirty="0">
                <a:solidFill>
                  <a:schemeClr val="tx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обеспечение безопасности дорожного движения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169805" y="3599731"/>
            <a:ext cx="5839849" cy="54386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67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Приказ Минтранса России от 13.11.2018 № 406 «Об утверждении классификации работ по организации дорожного движения»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400077" y="4275795"/>
            <a:ext cx="2400265" cy="7696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67" b="1" dirty="0">
                <a:solidFill>
                  <a:schemeClr val="tx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Унифицированный подход к разработке документации по ОДД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400074" y="2010195"/>
            <a:ext cx="2356497" cy="7696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67" b="1" dirty="0">
                <a:solidFill>
                  <a:schemeClr val="tx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Унификация определения параметров дорожного движения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400073" y="5135113"/>
            <a:ext cx="2400267" cy="54386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67" b="1" dirty="0">
                <a:solidFill>
                  <a:schemeClr val="tx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Единые требования к специалистам по ОДД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400077" y="5816190"/>
            <a:ext cx="2400265" cy="54386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67" b="1" dirty="0">
                <a:solidFill>
                  <a:schemeClr val="tx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Обеспечение выполнения указанных требований</a:t>
            </a:r>
          </a:p>
        </p:txBody>
      </p:sp>
      <p:cxnSp>
        <p:nvCxnSpPr>
          <p:cNvPr id="9" name="Прямая со стрелкой 8"/>
          <p:cNvCxnSpPr>
            <a:stCxn id="4" idx="2"/>
            <a:endCxn id="37" idx="0"/>
          </p:cNvCxnSpPr>
          <p:nvPr/>
        </p:nvCxnSpPr>
        <p:spPr>
          <a:xfrm>
            <a:off x="1654148" y="2572577"/>
            <a:ext cx="0" cy="45490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3400077" y="3609971"/>
            <a:ext cx="2400265" cy="54386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67" b="1" dirty="0">
                <a:solidFill>
                  <a:schemeClr val="tx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Единый перечень </a:t>
            </a:r>
          </a:p>
          <a:p>
            <a:pPr algn="ctr"/>
            <a:r>
              <a:rPr lang="ru-RU" sz="1467" b="1" dirty="0">
                <a:solidFill>
                  <a:schemeClr val="tx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работ по ОДД</a:t>
            </a:r>
          </a:p>
        </p:txBody>
      </p:sp>
      <p:cxnSp>
        <p:nvCxnSpPr>
          <p:cNvPr id="44" name="Прямая со стрелкой 43"/>
          <p:cNvCxnSpPr>
            <a:stCxn id="37" idx="2"/>
            <a:endCxn id="46" idx="0"/>
          </p:cNvCxnSpPr>
          <p:nvPr/>
        </p:nvCxnSpPr>
        <p:spPr>
          <a:xfrm>
            <a:off x="1654148" y="4022885"/>
            <a:ext cx="9652" cy="4390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37" idx="3"/>
            <a:endCxn id="49" idx="1"/>
          </p:cNvCxnSpPr>
          <p:nvPr/>
        </p:nvCxnSpPr>
        <p:spPr>
          <a:xfrm>
            <a:off x="2998296" y="3525185"/>
            <a:ext cx="401781" cy="1135427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>
            <a:stCxn id="37" idx="3"/>
            <a:endCxn id="51" idx="1"/>
          </p:cNvCxnSpPr>
          <p:nvPr/>
        </p:nvCxnSpPr>
        <p:spPr>
          <a:xfrm flipV="1">
            <a:off x="2998296" y="2395012"/>
            <a:ext cx="401778" cy="1130173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stCxn id="37" idx="3"/>
            <a:endCxn id="52" idx="1"/>
          </p:cNvCxnSpPr>
          <p:nvPr/>
        </p:nvCxnSpPr>
        <p:spPr>
          <a:xfrm>
            <a:off x="2998296" y="3525185"/>
            <a:ext cx="401777" cy="1881862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>
            <a:stCxn id="37" idx="3"/>
            <a:endCxn id="87" idx="1"/>
          </p:cNvCxnSpPr>
          <p:nvPr/>
        </p:nvCxnSpPr>
        <p:spPr>
          <a:xfrm>
            <a:off x="2998296" y="3525185"/>
            <a:ext cx="401781" cy="356720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ная линия уступом 78"/>
          <p:cNvCxnSpPr>
            <a:endCxn id="58" idx="1"/>
          </p:cNvCxnSpPr>
          <p:nvPr/>
        </p:nvCxnSpPr>
        <p:spPr>
          <a:xfrm rot="16200000" flipH="1">
            <a:off x="2030284" y="4718330"/>
            <a:ext cx="2533949" cy="205637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6" name="Прямая со стрелкой 7225"/>
          <p:cNvCxnSpPr>
            <a:stCxn id="49" idx="3"/>
            <a:endCxn id="7" idx="1"/>
          </p:cNvCxnSpPr>
          <p:nvPr/>
        </p:nvCxnSpPr>
        <p:spPr>
          <a:xfrm flipV="1">
            <a:off x="5800342" y="4655615"/>
            <a:ext cx="369462" cy="499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>
            <a:stCxn id="87" idx="3"/>
            <a:endCxn id="25" idx="1"/>
          </p:cNvCxnSpPr>
          <p:nvPr/>
        </p:nvCxnSpPr>
        <p:spPr>
          <a:xfrm flipV="1">
            <a:off x="5800342" y="3871665"/>
            <a:ext cx="369463" cy="102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Соединительная линия уступом 77"/>
          <p:cNvCxnSpPr/>
          <p:nvPr/>
        </p:nvCxnSpPr>
        <p:spPr>
          <a:xfrm rot="5400000" flipH="1">
            <a:off x="3305572" y="603116"/>
            <a:ext cx="2877615" cy="8779731"/>
          </a:xfrm>
          <a:prstGeom prst="bentConnector4">
            <a:avLst>
              <a:gd name="adj1" fmla="val -5005"/>
              <a:gd name="adj2" fmla="val 103472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3" name="Соединительная линия уступом 7212"/>
          <p:cNvCxnSpPr>
            <a:endCxn id="5" idx="1"/>
          </p:cNvCxnSpPr>
          <p:nvPr/>
        </p:nvCxnSpPr>
        <p:spPr>
          <a:xfrm rot="5400000" flipH="1" flipV="1">
            <a:off x="5314881" y="1580601"/>
            <a:ext cx="1380257" cy="307074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7" name="Соединительная линия уступом 7226"/>
          <p:cNvCxnSpPr>
            <a:endCxn id="39" idx="1"/>
          </p:cNvCxnSpPr>
          <p:nvPr/>
        </p:nvCxnSpPr>
        <p:spPr>
          <a:xfrm rot="16200000" flipH="1">
            <a:off x="5673013" y="2588762"/>
            <a:ext cx="663994" cy="307073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>
            <a:off x="5756571" y="2361240"/>
            <a:ext cx="413233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169804" y="5167430"/>
            <a:ext cx="5839851" cy="76963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67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Приказ Минтранса России от 28.07.2020 № 260 "Об утверждении перечня профессий и должностей, связанных с организацией дорожного движения, и квалификационных требований к ним"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158547" y="2689479"/>
            <a:ext cx="5839852" cy="76963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67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Приказ Минтранса России от 18.04.2019 </a:t>
            </a:r>
            <a:br>
              <a:rPr lang="ru-RU" sz="1467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sz="1467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№ 114 «Об утверждении Порядка осуществления мониторинга дорожного движения» </a:t>
            </a:r>
          </a:p>
        </p:txBody>
      </p:sp>
      <p:cxnSp>
        <p:nvCxnSpPr>
          <p:cNvPr id="187" name="Прямая со стрелкой 186"/>
          <p:cNvCxnSpPr/>
          <p:nvPr/>
        </p:nvCxnSpPr>
        <p:spPr>
          <a:xfrm>
            <a:off x="5800340" y="5478767"/>
            <a:ext cx="36946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 стрелкой 189"/>
          <p:cNvCxnSpPr/>
          <p:nvPr/>
        </p:nvCxnSpPr>
        <p:spPr>
          <a:xfrm>
            <a:off x="5800340" y="6243653"/>
            <a:ext cx="36946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0" y="5127"/>
            <a:ext cx="10012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ОРГАНИЗАЦИЯ ДОРОЖНОГО ДВИЖЕНИЯ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  <p:sp>
        <p:nvSpPr>
          <p:cNvPr id="45" name="Номер слайда 1"/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dirty="0" smtClean="0"/>
              <a:t>34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509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4" y="1119073"/>
            <a:ext cx="11558059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Решения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 создании парковок общего пользования на территориях общего пользования в границах элемента планировочной структуры, застроенного многоквартирными домами, принимаются органами местного самоуправления в соответствии с утвержденной документацией по планировке территории, а также с учетом мнения собственников помещений в данных многоквартирных домах, расположенных на земельных участках, прилегающих к таким территориям общего пользования. Выявление и учет мнения собственников помещений в многоквартирных домах, а также установление границ элемента планировочной структуры осуществляется в порядке, предусмотренном муниципальными нормативными правовыми актами.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Candara" panose="020E0502030303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Решения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о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создании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парковок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общего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пользования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границах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земельного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участка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относящегося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к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общему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имуществу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собственников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помещений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многоквартирном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доме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принимаются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соответствии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с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жилищным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законодательством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земельным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законодательством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lang="ru-RU" dirty="0">
              <a:latin typeface="Candara" panose="020E0502030303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30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72062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ПАРКОВКА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4" y="1037441"/>
            <a:ext cx="1162548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Реестр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парковок общего пользования представляет собой общедоступный информационный ресурс, содержащий сведения о парковках общего пользования, расположенных на территориях муниципальных </a:t>
            </a: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образований.</a:t>
            </a:r>
            <a:endParaRPr lang="ru-RU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Candara" panose="020E0502030303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ru-RU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Ведение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реестра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парковок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общего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пользования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осуществляется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уполномоченным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органом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субъекта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Российской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Федерации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уполномоченным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органом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местного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самоуправления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порядке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установленном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уполномоченным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органом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государственной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власти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субъекта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Российской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Федерации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lang="ru-RU" dirty="0">
              <a:latin typeface="Candara" panose="020E0502030303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63855"/>
            <a:ext cx="6200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РЕЕСТР ПАРКОВОК ОБЩЕГО ПОЛЬЗОВАНИЯ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31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899" y="1122614"/>
            <a:ext cx="1150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Установка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ограждений и иных конструкций, препятствующих использованию парковок общего пользования, за исключением платных парковок, не допускается.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Candara" panose="020E0502030303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Организация въезда транспортных средств на парковку общего пользования и выезда с нее, движение транспортных средств на парковке общего пользования должны осуществляться в соответствии с проектом организации дорожного движения.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Candara" panose="020E0502030303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Пользователи парковок общего пользования при размещении транспортных средств обязаны соблюдать правила пользования парковками общего пользования, установленные владельцами парковок. Владельцы парковок общего пользования обязаны размещать правила пользования парковками общего пользования в общедоступных местах для ознакомления.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Candara" panose="020E0502030303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Контроль за соблюдением правил пользования парковками общего пользования осуществляется владельцами таких парковок.</a:t>
            </a:r>
            <a:endParaRPr lang="ru-RU" sz="1200" dirty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32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72062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ПАРКОВКА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4" y="1035546"/>
            <a:ext cx="11497733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Законом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субъекта Российской Федерации могут быть запрещены платные парковки на территориях, непосредственно прилегающих к объектам спорта, зданиям, в которых размещены образовательные организации, в том числе дошкольные образовательные организации, медицинские организации государственной и муниципальной систем здравоохранения, организации культуры, органы государственной власти, органы местного самоуправления и организации, предоставляющие государственные и муниципальные услуги, а также на земельных участках, относящихся в соответствии с жилищным законодательством к общему имуществу многоквартирных домов.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Candara" panose="020E0502030303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Законом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субъекта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Российской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Федерации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могут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быть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установлены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периоды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времени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суток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а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также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выходные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нерабочие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праздничные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дни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когда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платные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парковки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расположенные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на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землях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находящихся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государственной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или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муниципальной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собственности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используются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бесплатно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lang="ru-RU" dirty="0">
              <a:latin typeface="Candara" panose="020E0502030303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81877"/>
            <a:ext cx="3055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ПЛАТНАЯ ПАРКОВКА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33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766" y="929144"/>
            <a:ext cx="114723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Разработаны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методические рекомендации по определению размера платы за пользование платными парковками. Субъект Российской Федерации должен распорядительным Актом определить размер платы за пользование платными парковками на территории субъекта в соответствии с данным документом.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Candara" panose="020E0502030303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Право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бесплатного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пользования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платной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парковкой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предоставляется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соответствии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с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законодательством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Российской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Федерации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законодательством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субъектов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Российской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Федерации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Владелец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платной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парковки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вправе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устанавливать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дополнительные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категории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пользователей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платной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парковки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категории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транспортных средств,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которым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предоставляется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право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бесплатного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или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льготного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пользования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платной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парковкой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lang="ru-RU" dirty="0">
              <a:latin typeface="Candara" panose="020E0502030303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34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81877"/>
            <a:ext cx="3055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ПЛАТНАЯ ПАРКОВКА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4" y="900808"/>
            <a:ext cx="114777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Органы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государственной власти субъекта Российской Федерации, органы местного самоуправления обязаны осуществлять информирование населения о подготовке указанными органами решения о создании и использовании платных парковок посредством размещения соответствующей информации в периодических печатных изданиях, учрежденных органами государственной власти, органами местного самоуправления для опубликования (обнародования) официальных материалов и сообщений, нормативных правовых и иных актов, а также посредством размещения не позднее чем за тридцать дней до начала пользования платными парковками на своих официальных сайтах в информационно-телекоммуникационной сети "Интернет" следующей информации: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1обоснование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необходимости пользования платными парковками, основные проблемы в сфере дорожного движения, которые планируется решить посредством введения платы за пользование парковками общего пользования;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дата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начала пользования платными парковками;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предполагаемые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зоны платных парковок на территориях субъекта Российской Федерации, муниципального образования;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порядок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пользования платными парковками;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размер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 порядок осуществления оплаты за пользование парковками.</a:t>
            </a:r>
            <a:endParaRPr lang="ru-RU" sz="1200" dirty="0"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35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81877"/>
            <a:ext cx="3055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ПЛАТНАЯ ПАРКОВКА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4" y="810723"/>
            <a:ext cx="1155805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Региональный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государственный контроль в области организации дорожного движения осуществляется уполномоченными органами исполнительной власти субъектов Российской Федерации согласно их компетенции в порядке, установленном высшими исполнительными органами государственной власти субъектов Российской Федерации.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Candara" panose="020E0502030303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 региональным государственным контролем в области организации дорожного движения понимаются контроль деятельности уполномоченных органов исполнительной власти субъектов Российской Федерации, уполномоченных органов местного самоуправления по оценке обеспечения эффективности организации дорожного движения, в том числе</a:t>
            </a: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осуществлению мониторинга организации дорожного движения на автомобильных дорогах регионального или межмуниципального, местного значения, 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оценке соответствия фактических параметров дорожного движения параметрам, установленным как характеризующие дорожное движение и эффективность дорожного движения в документации по организации дорожного движения, а также по оценке обеспечения эффективности организации дорожного движения в решениях, предусмотренных в документации по организации дорожного движения на территориях субъектов Российской Федерации, на территориях муниципальных образований, </a:t>
            </a:r>
            <a:endParaRPr lang="ru-RU" sz="12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выявление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пресечение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нарушений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уполномоченными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органами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исполнительной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власти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субъектов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Российской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Федерации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органами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местного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самоуправления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законодательства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области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организации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дорожного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движения.</a:t>
            </a:r>
            <a:endParaRPr lang="ru-RU" dirty="0">
              <a:latin typeface="Candara" panose="020E0502030303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28403" y="23463"/>
            <a:ext cx="10040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ГОСУДАРСТВЕННЫЙ КОНТРОЛЬ В ОБЛАСТИ ОРГАНИЗАЦИИ ДОРОЖНОГО ДВИЖЕНИЯ</a:t>
            </a:r>
            <a:endParaRPr lang="ru-RU" sz="1600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36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440" y="1007346"/>
            <a:ext cx="1153265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Параметры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характеризующие дорожное движение, определяются</a:t>
            </a: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342900" indent="-342900" algn="just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ru-RU" sz="14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ИНТЕНСИВНОСТЬЮ ДОРОЖНОГО ДВИЖЕНИЯ</a:t>
            </a: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 количеством транспортных средств и (или) пешеходов, проходящих за единицу времени в одном направлении на определенном участке дороги (интенсивность движения транспортных средств, интенсивность движения пешеходов соответственно);</a:t>
            </a:r>
            <a:endParaRPr lang="ru-RU" sz="14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СОСТАВОМ ТРАНСПОРТНЫХ СРЕДСТВ </a:t>
            </a: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количеством транспортных средств каждой расчетной категории (легковые автомобили, мотоциклы, грузовые автомобили, автопоезда, автобусы), проследовавших за единицу времени в одном направлении по участку дороги;</a:t>
            </a:r>
            <a:endParaRPr lang="ru-RU" sz="14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СРЕДНЕЙ СКОРОСТЬЮ ДВИЖЕНИЯ ТРАНСПОРТНЫХ СРЕДСТВ НА УЧАСТКЕ ДОРОГЕ </a:t>
            </a: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величиной, равной среднему арифметическому значению скоростей движения транспортных средств, проследовавших в </a:t>
            </a: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одном направлении по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участку дороги;</a:t>
            </a:r>
            <a:endParaRPr lang="ru-RU" sz="14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ПЛОТНОСТЬЮ ДВИЖЕНИЯ </a:t>
            </a: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величиной, равной отношению интенсивности дорожного движения к средней скорости движения транспортных средств, приходящейся на один километр полосы движения;</a:t>
            </a:r>
            <a:endParaRPr lang="ru-RU" sz="14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>
              <a:buClr>
                <a:schemeClr val="bg2">
                  <a:lumMod val="2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Arial Unicode MS" panose="020B0604020202020204" pitchFamily="34" charset="-128"/>
              </a:rPr>
              <a:t>ПРОПУСКН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Arial Unicode MS" panose="020B0604020202020204" pitchFamily="34" charset="-128"/>
              </a:rPr>
              <a:t>ОЙ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Arial Unicode MS" panose="020B0604020202020204" pitchFamily="34" charset="-128"/>
              </a:rPr>
              <a:t> СПОСОБНОСТЬ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Arial Unicode MS" panose="020B0604020202020204" pitchFamily="34" charset="-128"/>
              </a:rPr>
              <a:t>Ю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Arial Unicode MS" panose="020B0604020202020204" pitchFamily="34" charset="-128"/>
              </a:rPr>
              <a:t> ДОРОГИ </a:t>
            </a:r>
            <a:r>
              <a:rPr lang="en-US" dirty="0" smtClean="0">
                <a:latin typeface="Candara" panose="020E0502030303020204" pitchFamily="34" charset="0"/>
                <a:ea typeface="Arial Unicode MS" panose="020B0604020202020204" pitchFamily="34" charset="-128"/>
              </a:rPr>
              <a:t>-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максимальным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значением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интенсивности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движения транспортных средств в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одном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направлении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на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определенном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участке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дороги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.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Значение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пропускной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способности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дороги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определяется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по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утвержденному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проекту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организации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дорожного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движения.</a:t>
            </a:r>
            <a:endParaRPr lang="ru-RU" dirty="0">
              <a:latin typeface="Candara" panose="020E0502030303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2" y="-20271"/>
            <a:ext cx="9753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ПОРЯДОК ОПРЕДЕЛЕНИЯ ОСНОВНЫХ ПАРАМЕТРОВ ДОРОЖНОГО ДВИЖЕНИЯ, ВЕДЕНИЯ ИХ УЧЕТА</a:t>
            </a:r>
            <a:r>
              <a:rPr lang="ru-RU" sz="2400" b="1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37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4" y="766521"/>
            <a:ext cx="1161777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Параметры </a:t>
            </a: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эффективности организации дорожного движения, характеризующие потерю времени (задержку) в движении транспортных средств и (или) пешеходов определяются</a:t>
            </a: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14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средней задержкой транспортных средств в движении на участке дороги, которая выражает потерю времени участниками дорожного движения</a:t>
            </a: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endParaRPr lang="ru-RU" sz="14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временным индексом, выражающим удельные потери времени участниками дорожного движения на единицу времени движения транспортного средства</a:t>
            </a: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endParaRPr lang="ru-RU" sz="14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уровнем обслуживания дорожного движения, представляющим собой показатель, выражающий отношение средней скорости движения транспортных средств к скорости транспортных средств в условиях свободного движения, согласно приложение № 1 к настоящему постановлению</a:t>
            </a: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endParaRPr lang="ru-RU" sz="14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показателем перегруженности дорог, выражающим долю времени, в течение которого на участке дороги сохраняются условия движения, соответствующие неудовлетворительному уровню обслуживания, содержащемуся в уровнях, указанных в приложении № 1 к настоящему постановлению</a:t>
            </a:r>
            <a:r>
              <a:rPr lang="ru-RU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endParaRPr lang="ru-RU" sz="14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буферным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индексом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,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отражающим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удельные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дополнительные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затраты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времени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движения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транспортного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средства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,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обусловленные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непредсказуемостью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условий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движения и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определяемым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как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отношение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времени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движения по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участку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дороги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,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которое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не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превышают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85%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обследованных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проездов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транспортных средств по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данному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участку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дороги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, к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среднему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времени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движения по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данному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участку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 </a:t>
            </a:r>
            <a:r>
              <a:rPr lang="en-US" dirty="0" err="1">
                <a:latin typeface="Candara" panose="020E0502030303020204" pitchFamily="34" charset="0"/>
                <a:ea typeface="Arial Unicode MS" panose="020B0604020202020204" pitchFamily="34" charset="-128"/>
              </a:rPr>
              <a:t>дороги</a:t>
            </a:r>
            <a:r>
              <a:rPr lang="en-US" dirty="0">
                <a:latin typeface="Candara" panose="020E0502030303020204" pitchFamily="34" charset="0"/>
                <a:ea typeface="Arial Unicode MS" panose="020B0604020202020204" pitchFamily="34" charset="-128"/>
              </a:rPr>
              <a:t>.</a:t>
            </a:r>
            <a:endParaRPr lang="ru-RU" dirty="0">
              <a:latin typeface="Candara" panose="020E0502030303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1" y="-20271"/>
            <a:ext cx="9962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ПОРЯДОК ОПРЕДЕЛЕНИЯ ОСНОВНЫХ ПАРАМЕТРОВ ДОРОЖНОГО ДВИЖЕНИЯ, ВЕДЕНИЯ ИХ УЧЕТА</a:t>
            </a:r>
            <a:r>
              <a:rPr lang="ru-RU" sz="2400" b="1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  <a:endParaRPr lang="ru-RU" sz="1600" b="1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38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2427" y="1556310"/>
            <a:ext cx="1156714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классификацию </a:t>
            </a:r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работ по организации дорожного движения при разработке проектов организации дорожного движения</a:t>
            </a:r>
            <a:r>
              <a:rPr lang="ru-RU" dirty="0" smtClean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0000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классификацию работ по организации дорожного движения при разработке комплексных схем организации дорожного движения</a:t>
            </a:r>
            <a:r>
              <a:rPr lang="ru-RU" dirty="0" smtClean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0000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классификацию работ по моделированию дорожного движения</a:t>
            </a:r>
            <a:r>
              <a:rPr lang="ru-RU" dirty="0" smtClean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0000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классификацию работ по мониторингу дорожного движения</a:t>
            </a:r>
            <a:r>
              <a:rPr lang="ru-RU" dirty="0" smtClean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0000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классификацию работ по автоматизированному управлению дорожным движением.</a:t>
            </a:r>
            <a:endParaRPr lang="ru-RU" sz="1400" dirty="0">
              <a:solidFill>
                <a:srgbClr val="000000"/>
              </a:solidFill>
              <a:effectLst/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950" y="72062"/>
            <a:ext cx="9962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КЛАССИФИКАЦИЯ РАБОТ ПО ОРГАНИЗАЦИИ ДОРОЖНОГО ДВИЖЕНИЯ</a:t>
            </a:r>
            <a:endParaRPr lang="ru-RU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888" y="963351"/>
            <a:ext cx="3466013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Классификация </a:t>
            </a:r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включает в себя:</a:t>
            </a:r>
            <a:endParaRPr lang="ru-RU" sz="1400" dirty="0">
              <a:solidFill>
                <a:schemeClr val="bg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39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1FF8EA2-0593-DC47-B4CD-DA99898B31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1448136"/>
            <a:ext cx="9584267" cy="3860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445" y="1205456"/>
            <a:ext cx="4877144" cy="60465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339" y="1446751"/>
            <a:ext cx="7488832" cy="49398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0990" indent="-380990" algn="just">
              <a:lnSpc>
                <a:spcPts val="2133"/>
              </a:lnSpc>
              <a:buFont typeface="Arial" panose="020B0604020202020204" pitchFamily="34" charset="0"/>
              <a:buChar char="•"/>
              <a:defRPr/>
            </a:pPr>
            <a:r>
              <a:rPr lang="ru-RU" sz="1733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Постановлением утверждены Правила, устанавливающие порядок определения основных параметров дорожного движения при организации дорожного движения и порядок ведения их учета.</a:t>
            </a:r>
          </a:p>
          <a:p>
            <a:pPr marL="380990" indent="-380990" algn="just">
              <a:lnSpc>
                <a:spcPts val="2133"/>
              </a:lnSpc>
              <a:buFont typeface="Arial" panose="020B0604020202020204" pitchFamily="34" charset="0"/>
              <a:buChar char="•"/>
              <a:defRPr/>
            </a:pPr>
            <a:r>
              <a:rPr lang="ru-RU" sz="1733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Основные параметры дорожного движения определяются посредством проведения регулярных обследований дорожного движения.</a:t>
            </a:r>
          </a:p>
          <a:p>
            <a:pPr marL="380990" indent="-380990" algn="just">
              <a:lnSpc>
                <a:spcPts val="2133"/>
              </a:lnSpc>
              <a:buFont typeface="Arial" panose="020B0604020202020204" pitchFamily="34" charset="0"/>
              <a:buChar char="•"/>
              <a:defRPr/>
            </a:pPr>
            <a:r>
              <a:rPr lang="ru-RU" sz="1733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Значения основных параметров дорожного движения подлежат накоплению, анализу и учету.</a:t>
            </a:r>
          </a:p>
          <a:p>
            <a:pPr marL="380990" indent="-380990" algn="just">
              <a:lnSpc>
                <a:spcPts val="2133"/>
              </a:lnSpc>
              <a:buFont typeface="Arial" panose="020B0604020202020204" pitchFamily="34" charset="0"/>
              <a:buChar char="•"/>
              <a:defRPr/>
            </a:pPr>
            <a:r>
              <a:rPr lang="ru-RU" sz="1733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Учетные сведения об основных параметрах дорожного движения накапливаются оператором информационно-аналитической системы регулирования на транспорте.</a:t>
            </a:r>
          </a:p>
          <a:p>
            <a:pPr marL="380990" indent="-380990" algn="just">
              <a:lnSpc>
                <a:spcPts val="2133"/>
              </a:lnSpc>
              <a:buFont typeface="Arial" panose="020B0604020202020204" pitchFamily="34" charset="0"/>
              <a:buChar char="•"/>
              <a:defRPr/>
            </a:pPr>
            <a:r>
              <a:rPr lang="ru-RU" sz="1733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Информационное взаимодействие осуществляется на основании Соглашений о взаимодействии в сфере организации дорожного движения, заключаемых между оператором АСУ ТК и Федеральным дорожным агентством, органами исполнительной власти субъектов Российской Федерации, органами местного самоуправления в рамках предоставленных полномочий в области организации дорожного движения непосредственно, либо организаций, уполномоченных ими в области организации дорожного движения</a:t>
            </a:r>
            <a:r>
              <a:rPr lang="ru-RU" sz="1733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5127"/>
            <a:ext cx="10377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ПОСТАНОВЛЕНИЕ ПРАВИТЕЛЬСТВА РОССИЙСКОЙ ФЕДЕРАЦИИ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ОТ 16.11.2018 № 1379 «ОБ УТВЕРЖДЕНИИ ПРАВИЛ ОПРЕДЕЛЕНИЯ ОСНОВНЫХ ПАРАМЕТРОВ ДОРОЖНОГО ДВИЖЕНИЯ И ВЕДЕНИЯ ИХ УЧЕТА»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35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78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7647" y="1272593"/>
            <a:ext cx="4986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Специалист </a:t>
            </a:r>
            <a:r>
              <a:rPr lang="ru-RU" sz="1600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 разработке проектов организации дорожного движения</a:t>
            </a:r>
            <a:r>
              <a:rPr lang="ru-RU" sz="1600" dirty="0" smtClean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  <a:endParaRPr lang="ru-RU" sz="1200" dirty="0">
              <a:solidFill>
                <a:srgbClr val="000000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" y="6677024"/>
            <a:ext cx="12187916" cy="196485"/>
            <a:chOff x="-1" y="6677024"/>
            <a:chExt cx="12187916" cy="1964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6677024"/>
              <a:ext cx="12187916" cy="196484"/>
              <a:chOff x="-1" y="6677024"/>
              <a:chExt cx="12187916" cy="19648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1" y="6677024"/>
                <a:ext cx="295275" cy="180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72697" y="6677024"/>
                <a:ext cx="4844932" cy="196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5275" y="6680388"/>
                <a:ext cx="3054658" cy="1742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417629" y="6677024"/>
                <a:ext cx="1770286" cy="1776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349932" y="6677025"/>
              <a:ext cx="2222763" cy="1964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5127"/>
            <a:ext cx="10012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ПЕРЕЧЕНЬ ПРОФЕССИЙ И ДОЛЖНОСТЕЙ, СВЯЗАННЫХ С ОРГАНИЗАЦИЕЙ ДОРОЖНОГО ДВИЖЕНИЯ</a:t>
            </a:r>
            <a:endParaRPr lang="ru-RU" dirty="0">
              <a:solidFill>
                <a:schemeClr val="accent1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6869" y="2933250"/>
            <a:ext cx="50783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Специалист </a:t>
            </a:r>
            <a:r>
              <a:rPr lang="ru-RU" sz="1600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моделированию дорожного движения</a:t>
            </a:r>
            <a:r>
              <a:rPr lang="ru-RU" sz="1600" dirty="0" smtClean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  <a:endParaRPr lang="ru-RU" sz="1200" dirty="0">
              <a:solidFill>
                <a:srgbClr val="000000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4107" y="4220248"/>
            <a:ext cx="5071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Специалист </a:t>
            </a:r>
            <a:r>
              <a:rPr lang="ru-RU" sz="1600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 разработке комплексных схем организации дорожного движения</a:t>
            </a:r>
            <a:r>
              <a:rPr lang="ru-RU" sz="1600" dirty="0" smtClean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  <a:endParaRPr lang="ru-RU" sz="1200" dirty="0">
              <a:solidFill>
                <a:srgbClr val="000000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82620" y="1299506"/>
            <a:ext cx="4273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Специалист </a:t>
            </a:r>
            <a:r>
              <a:rPr lang="ru-RU" sz="1600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организации и мониторингу дорожного движения</a:t>
            </a:r>
            <a:r>
              <a:rPr lang="ru-RU" sz="1600" dirty="0" smtClean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  <a:endParaRPr lang="ru-RU" sz="1200" dirty="0">
              <a:solidFill>
                <a:srgbClr val="000000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46071" y="2738611"/>
            <a:ext cx="4310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Специалист </a:t>
            </a:r>
            <a:r>
              <a:rPr lang="ru-RU" sz="1600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 эксплуатации технических средств организации дорожного движения</a:t>
            </a:r>
            <a:r>
              <a:rPr lang="ru-RU" sz="1600" dirty="0" smtClean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  <a:endParaRPr lang="ru-RU" sz="1200" dirty="0">
              <a:solidFill>
                <a:srgbClr val="000000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84122" y="4177716"/>
            <a:ext cx="4372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Специалист </a:t>
            </a:r>
            <a:r>
              <a:rPr lang="ru-RU" sz="1600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контролю в сфере организации дорожного движения.</a:t>
            </a:r>
            <a:endParaRPr lang="ru-RU" sz="1200" dirty="0">
              <a:solidFill>
                <a:srgbClr val="000000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43452" y="1215181"/>
            <a:ext cx="574196" cy="1015663"/>
            <a:chOff x="237833" y="1372385"/>
            <a:chExt cx="574196" cy="101566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14039" y="1495932"/>
              <a:ext cx="428243" cy="517751"/>
            </a:xfrm>
            <a:prstGeom prst="rect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7833" y="137238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accent1"/>
                  </a:solidFill>
                </a:rPr>
                <a:t>1</a:t>
              </a:r>
              <a:endParaRPr lang="ru-RU" sz="6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73705" y="2648577"/>
            <a:ext cx="574196" cy="1015663"/>
            <a:chOff x="237833" y="1372385"/>
            <a:chExt cx="574196" cy="101566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14039" y="1495932"/>
              <a:ext cx="428243" cy="517751"/>
            </a:xfrm>
            <a:prstGeom prst="rect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7833" y="137238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accent1"/>
                  </a:solidFill>
                </a:rPr>
                <a:t>2</a:t>
              </a:r>
              <a:endParaRPr lang="ru-RU" sz="6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73705" y="4081973"/>
            <a:ext cx="574196" cy="1015663"/>
            <a:chOff x="237833" y="1372385"/>
            <a:chExt cx="574196" cy="1015663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14039" y="1495932"/>
              <a:ext cx="428243" cy="517751"/>
            </a:xfrm>
            <a:prstGeom prst="rect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7833" y="137238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accent1"/>
                  </a:solidFill>
                </a:rPr>
                <a:t>3</a:t>
              </a:r>
              <a:endParaRPr lang="ru-RU" sz="6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769151" y="1215181"/>
            <a:ext cx="574196" cy="1015663"/>
            <a:chOff x="237833" y="1372385"/>
            <a:chExt cx="574196" cy="101566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14039" y="1495932"/>
              <a:ext cx="428243" cy="517751"/>
            </a:xfrm>
            <a:prstGeom prst="rect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7833" y="137238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accent1"/>
                  </a:solidFill>
                </a:rPr>
                <a:t>4</a:t>
              </a:r>
              <a:endParaRPr lang="ru-RU" sz="6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699404" y="2648577"/>
            <a:ext cx="574196" cy="1015663"/>
            <a:chOff x="237833" y="1372385"/>
            <a:chExt cx="574196" cy="1015663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14039" y="1495932"/>
              <a:ext cx="428243" cy="517751"/>
            </a:xfrm>
            <a:prstGeom prst="rect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7833" y="137238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accent1"/>
                  </a:solidFill>
                </a:rPr>
                <a:t>5</a:t>
              </a:r>
              <a:endParaRPr lang="ru-RU" sz="6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99404" y="4081973"/>
            <a:ext cx="574196" cy="1015663"/>
            <a:chOff x="237833" y="1372385"/>
            <a:chExt cx="574196" cy="101566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14039" y="1495932"/>
              <a:ext cx="428243" cy="517751"/>
            </a:xfrm>
            <a:prstGeom prst="rect">
              <a:avLst/>
            </a:prstGeom>
            <a:no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7833" y="137238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accent1"/>
                  </a:solidFill>
                </a:rPr>
                <a:t>6</a:t>
              </a:r>
              <a:endParaRPr lang="ru-RU" sz="60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40</a:t>
            </a:fld>
            <a:endParaRPr lang="ru-RU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1FF8EA2-0593-DC47-B4CD-DA99898B31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1448136"/>
            <a:ext cx="9584267" cy="38608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29077" y="1192779"/>
            <a:ext cx="11802784" cy="1077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33" b="1" dirty="0">
                <a:solidFill>
                  <a:schemeClr val="tx2">
                    <a:lumMod val="75000"/>
                  </a:schemeClr>
                </a:solidFill>
              </a:rPr>
              <a:t>Проект федерального закона «О внесении изменений в отдельные законодательные  акты Российской Федерации в части совершенствования деятельности  по организации дорожного движения»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8157" y="2321437"/>
            <a:ext cx="11835585" cy="4381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Исключение полномочий Минтранса России в части утверждения:</a:t>
            </a:r>
          </a:p>
          <a:p>
            <a:pPr marL="480472" indent="-124881" algn="just">
              <a:buFontTx/>
              <a:buChar char="-"/>
            </a:pPr>
            <a:r>
              <a:rPr lang="ru-RU" sz="14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методических рекомендаций по определению размера платы за пользование платными парковками;</a:t>
            </a:r>
          </a:p>
          <a:p>
            <a:pPr marL="480472" indent="-124881" algn="just">
              <a:buFontTx/>
              <a:buChar char="-"/>
            </a:pPr>
            <a:r>
              <a:rPr lang="ru-RU" sz="14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методики расчета нормативов финансовых затрат бюджетов субъектов Российской Федерации на выполнение работ и оказание услуг по реализации мероприятий по организации дорожного движения;</a:t>
            </a:r>
          </a:p>
          <a:p>
            <a:pPr marL="480472" indent="-124881" algn="just">
              <a:buFontTx/>
              <a:buChar char="-"/>
            </a:pPr>
            <a:r>
              <a:rPr lang="ru-RU" sz="14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положения о федеральном государственном контроле в области организации дорожного движения.</a:t>
            </a:r>
          </a:p>
          <a:p>
            <a:pPr marL="355591" indent="-355591" algn="just"/>
            <a:r>
              <a:rPr lang="ru-RU" sz="1467" b="1" dirty="0">
                <a:solidFill>
                  <a:schemeClr val="accent3">
                    <a:lumMod val="50000"/>
                  </a:schemeClr>
                </a:solidFill>
              </a:rPr>
              <a:t>2. Изменения в части разработки документации по организации дорожного движения (КСОДД, ПОДД):</a:t>
            </a:r>
          </a:p>
          <a:p>
            <a:pPr marL="480472" indent="-112181" algn="just">
              <a:buFontTx/>
              <a:buChar char="-"/>
            </a:pPr>
            <a:r>
              <a:rPr lang="ru-RU" sz="1467" b="1" dirty="0">
                <a:solidFill>
                  <a:schemeClr val="accent3">
                    <a:lumMod val="50000"/>
                  </a:schemeClr>
                </a:solidFill>
              </a:rPr>
              <a:t>введение упрощенной процедуры утверждения ПОДД, на период введения временных ограничений или прекращения движения транспортных средств по дорогам на срок менее двух суток при проведении аварийно-восстановительных работ, а также повторного утверждения проекта организации дорожного движения;</a:t>
            </a:r>
          </a:p>
          <a:p>
            <a:pPr marL="480472" indent="-112181" algn="just">
              <a:buFontTx/>
              <a:buChar char="-"/>
            </a:pPr>
            <a:r>
              <a:rPr lang="ru-RU" sz="1467" b="1" dirty="0">
                <a:solidFill>
                  <a:schemeClr val="accent3">
                    <a:lumMod val="50000"/>
                  </a:schemeClr>
                </a:solidFill>
              </a:rPr>
              <a:t>установление предельного срока рассмотрения КСОДД и ПОДД согласующими органами и организациями (30 суток);</a:t>
            </a:r>
          </a:p>
          <a:p>
            <a:pPr marL="480472" indent="-112181" algn="just">
              <a:buFontTx/>
              <a:buChar char="-"/>
            </a:pPr>
            <a:r>
              <a:rPr lang="ru-RU" sz="1467" b="1" dirty="0">
                <a:solidFill>
                  <a:schemeClr val="accent3">
                    <a:lumMod val="50000"/>
                  </a:schemeClr>
                </a:solidFill>
              </a:rPr>
              <a:t>введение обязанности направлять утвержденные КСОДД и ПОДД в органы и организации, их согласовавшие. </a:t>
            </a:r>
          </a:p>
          <a:p>
            <a:pPr algn="just"/>
            <a:r>
              <a:rPr lang="ru-RU" sz="1467" b="1" dirty="0">
                <a:solidFill>
                  <a:srgbClr val="4F81BD">
                    <a:lumMod val="75000"/>
                  </a:srgbClr>
                </a:solidFill>
              </a:rPr>
              <a:t>3. Возможность совместной разработки и утверждения комплексных схем организации дорожного движения органами местного самоуправления для территорий нескольких муниципальных образований.</a:t>
            </a:r>
          </a:p>
          <a:p>
            <a:pPr algn="just"/>
            <a:r>
              <a:rPr lang="ru-RU" sz="14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Наделение Минтранса России полномочием по утверждению типовых дополнительных профессиональных программ подготовки специалистов, связанных с организацией дорожного движения.</a:t>
            </a:r>
          </a:p>
          <a:p>
            <a:pPr algn="just"/>
            <a:r>
              <a:rPr lang="ru-RU" sz="1467" b="1" dirty="0">
                <a:solidFill>
                  <a:schemeClr val="accent3">
                    <a:lumMod val="50000"/>
                  </a:schemeClr>
                </a:solidFill>
              </a:rPr>
              <a:t>5. Ведение нового термина «затор» – условия движения, характеризующиеся непреднамеренными остановками движения транспортных средств, в том числе связанные с неудовлетворительными значениями параметров эффективности организации дорожного движения.</a:t>
            </a:r>
          </a:p>
          <a:p>
            <a:pPr algn="just"/>
            <a:r>
              <a:rPr lang="ru-RU" sz="1467" b="1" dirty="0">
                <a:solidFill>
                  <a:schemeClr val="accent2">
                    <a:lumMod val="75000"/>
                  </a:schemeClr>
                </a:solidFill>
              </a:rPr>
              <a:t>6. Исключение мониторинга движения в качестве отдельного вида работ по организации дорожного движения.</a:t>
            </a:r>
          </a:p>
          <a:p>
            <a:pPr algn="just"/>
            <a:r>
              <a:rPr lang="ru-RU" sz="1467" b="1" dirty="0">
                <a:solidFill>
                  <a:srgbClr val="4F81BD">
                    <a:lumMod val="75000"/>
                  </a:srgbClr>
                </a:solidFill>
              </a:rPr>
              <a:t>7. Обязанность согласования КСОДД и ПОДД с ГИБДД.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5127"/>
            <a:ext cx="10377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СОВЕРШЕНСТВОВАНИЕ ЗАКОНОДАТЕЛЬНЫХ ОСНОВ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ОРГАНИЗАЦИИ ДОРОЖНОГО ДВИЖЕНИЯ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  <p:sp>
        <p:nvSpPr>
          <p:cNvPr id="19" name="Номер слайда 1"/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dirty="0" smtClean="0"/>
              <a:t>41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8916-DC42-4108-9DBF-A31E07DF6C1A}" type="slidenum">
              <a:rPr lang="ru-RU" sz="1400"/>
              <a:t>42</a:t>
            </a:fld>
            <a:endParaRPr lang="ru-RU" sz="140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1FF8EA2-0593-DC47-B4CD-DA99898B31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67" y="1498600"/>
            <a:ext cx="9584267" cy="38608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3BEBCA9-7219-41DF-B660-38F8C9F6E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0" y="1988840"/>
            <a:ext cx="1824204" cy="2177643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30744B9-770D-4571-A0FB-01AB72B2D83D}"/>
              </a:ext>
            </a:extLst>
          </p:cNvPr>
          <p:cNvSpPr txBox="1">
            <a:spLocks/>
          </p:cNvSpPr>
          <p:nvPr/>
        </p:nvSpPr>
        <p:spPr>
          <a:xfrm>
            <a:off x="11480800" y="6356352"/>
            <a:ext cx="36576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FEBEA-F6C3-4A7B-AB68-A7D6CB21D3EC}" type="slidenum">
              <a:rPr lang="ru-RU" sz="1600"/>
              <a:pPr/>
              <a:t>42</a:t>
            </a:fld>
            <a:endParaRPr lang="ru-RU" sz="16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CA59F25-6AA7-48BB-8E3C-0C2ADEF03B64}"/>
              </a:ext>
            </a:extLst>
          </p:cNvPr>
          <p:cNvSpPr/>
          <p:nvPr/>
        </p:nvSpPr>
        <p:spPr>
          <a:xfrm>
            <a:off x="239348" y="6049811"/>
            <a:ext cx="116172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Анализ эффективности действующих обязательных требований, предъявляемых при перевозках пассажиров автобусами, и формирование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 новой структуры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 правового регулирования в этой сфере деятельности</a:t>
            </a:r>
            <a:endParaRPr lang="ru-RU" sz="1700" dirty="0">
              <a:solidFill>
                <a:schemeClr val="tx2">
                  <a:lumMod val="75000"/>
                </a:schemeClr>
              </a:solidFill>
              <a:latin typeface="Fira San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4314" y="979236"/>
            <a:ext cx="972559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/>
              <a:t>Новая статья. Несоблюдение требований законодательства Российской Федерации в области организации дорожного движения</a:t>
            </a:r>
          </a:p>
          <a:p>
            <a:pPr marL="304792" indent="-304792" algn="just">
              <a:buAutoNum type="arabicPeriod"/>
            </a:pPr>
            <a:r>
              <a:rPr lang="ru-RU" sz="1700" dirty="0"/>
              <a:t>Несоблюдение требований законодательства Российской Федерации в области организации         дорожного движения, -</a:t>
            </a:r>
          </a:p>
          <a:p>
            <a:pPr marL="601118" algn="just"/>
            <a:r>
              <a:rPr lang="ru-RU" sz="1700" dirty="0"/>
              <a:t>влечет наложение административного штрафа на граждан в размере от трех тысяч до пяти тысяч рублей; на должностных лиц от десяти тысяч до двадцати тысяч рублей; на юридических лиц - ста тысяч рублей;</a:t>
            </a:r>
          </a:p>
          <a:p>
            <a:pPr marL="355591" indent="-355591" algn="just"/>
            <a:r>
              <a:rPr lang="ru-RU" sz="1700" dirty="0"/>
              <a:t>2. 	Несоблюдение решений, предусмотренных в документации по организации дорожного движения, -</a:t>
            </a:r>
          </a:p>
          <a:p>
            <a:pPr marL="601118" algn="just"/>
            <a:r>
              <a:rPr lang="ru-RU" sz="1700" dirty="0"/>
              <a:t>влечет наложение административного штрафа на должностных лиц в размере от тридцати тысяч до пятидесяти тысяч рублей; на юридических лиц - трехсот тысяч рублей;</a:t>
            </a:r>
          </a:p>
          <a:p>
            <a:pPr marL="355591" indent="-355591" algn="just">
              <a:buAutoNum type="arabicPeriod" startAt="3"/>
            </a:pPr>
            <a:r>
              <a:rPr lang="ru-RU" sz="1700" dirty="0"/>
              <a:t>Повторное совершение административного правонарушения, предусмотренного частью 2          настоящей статьи, -</a:t>
            </a:r>
          </a:p>
          <a:p>
            <a:pPr indent="603236" algn="just"/>
            <a:r>
              <a:rPr lang="ru-RU" sz="1700" dirty="0"/>
              <a:t> влечет наложение административного штрафа на должностных лиц в размере ста тысяч рублей либо дисквалификацию на срок от одного года до трех лет; на юридических лиц - от пятисот тысяч рублей до одного миллиона рублей.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9349" y="5188037"/>
            <a:ext cx="116305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Примечание</a:t>
            </a:r>
            <a:r>
              <a:rPr lang="ru-RU" sz="1700" dirty="0"/>
              <a:t>. За административные правонарушения, предусмотренные настоящей статьей, лица, осуществляющие предпринимательскую деятельность без образования юридического лица, несут административную ответственность как юридические лица.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127"/>
            <a:ext cx="10377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УСТАНОВЛЕНИЕ АДМИНИСТРАТИВНОЙ ОТВЕТСТВЕННОСТИ ЗА НАРУШЕНИЯ В СФЕРЕ ОРГАНИЗАЦИИ ДОРОЖНОГО ДВИЖЕНИЯ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t="16388" r="181" b="40656"/>
          <a:stretch/>
        </p:blipFill>
        <p:spPr>
          <a:xfrm>
            <a:off x="0" y="821267"/>
            <a:ext cx="12192000" cy="36687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030" y="29140"/>
            <a:ext cx="1030637" cy="767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21" y="210455"/>
            <a:ext cx="1768254" cy="4049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696" y="6050339"/>
            <a:ext cx="47021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Межрегиональная общественная организация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"Координационный совет по организации дорожного движения" 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0667" y="6027003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101000, г. Москва, Уланский пер., д. 14, корп. А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Тел./факс: </a:t>
            </a:r>
            <a:r>
              <a:rPr lang="ru-RU" sz="1200" dirty="0" smtClean="0">
                <a:latin typeface="Century Gothic" panose="020B0502020202020204" pitchFamily="34" charset="0"/>
              </a:rPr>
              <a:t>+7-985-991-84-54</a:t>
            </a:r>
            <a:r>
              <a:rPr lang="ru-RU" sz="1200" dirty="0">
                <a:latin typeface="Century Gothic" panose="020B0502020202020204" pitchFamily="34" charset="0"/>
              </a:rPr>
              <a:t/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E-</a:t>
            </a:r>
            <a:r>
              <a:rPr lang="ru-RU" sz="1200" dirty="0" err="1">
                <a:latin typeface="Century Gothic" panose="020B0502020202020204" pitchFamily="34" charset="0"/>
              </a:rPr>
              <a:t>mail</a:t>
            </a:r>
            <a:r>
              <a:rPr lang="ru-RU" sz="1200" dirty="0">
                <a:latin typeface="Century Gothic" panose="020B0502020202020204" pitchFamily="34" charset="0"/>
              </a:rPr>
              <a:t>: </a:t>
            </a:r>
            <a:r>
              <a:rPr lang="ru-RU" sz="1200" dirty="0">
                <a:latin typeface="Century Gothic" panose="020B0502020202020204" pitchFamily="34" charset="0"/>
                <a:hlinkClick r:id="rId5" tooltip="mailto:ksodd@ksodd.ru"/>
              </a:rPr>
              <a:t>ksodd@ksodd.ru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www.ksodd.ru </a:t>
            </a:r>
          </a:p>
        </p:txBody>
      </p:sp>
      <p:sp>
        <p:nvSpPr>
          <p:cNvPr id="3" name="Прямоугольник 12"/>
          <p:cNvSpPr/>
          <p:nvPr/>
        </p:nvSpPr>
        <p:spPr>
          <a:xfrm>
            <a:off x="2400763" y="3845338"/>
            <a:ext cx="7957752" cy="728092"/>
          </a:xfrm>
          <a:custGeom>
            <a:avLst/>
            <a:gdLst>
              <a:gd name="connsiteX0" fmla="*/ 0 w 4286421"/>
              <a:gd name="connsiteY0" fmla="*/ 0 h 622091"/>
              <a:gd name="connsiteX1" fmla="*/ 4286421 w 4286421"/>
              <a:gd name="connsiteY1" fmla="*/ 0 h 622091"/>
              <a:gd name="connsiteX2" fmla="*/ 4286421 w 4286421"/>
              <a:gd name="connsiteY2" fmla="*/ 622091 h 622091"/>
              <a:gd name="connsiteX3" fmla="*/ 0 w 4286421"/>
              <a:gd name="connsiteY3" fmla="*/ 622091 h 622091"/>
              <a:gd name="connsiteX4" fmla="*/ 0 w 4286421"/>
              <a:gd name="connsiteY4" fmla="*/ 0 h 622091"/>
              <a:gd name="connsiteX0" fmla="*/ 674557 w 4286421"/>
              <a:gd name="connsiteY0" fmla="*/ 7495 h 622091"/>
              <a:gd name="connsiteX1" fmla="*/ 4286421 w 4286421"/>
              <a:gd name="connsiteY1" fmla="*/ 0 h 622091"/>
              <a:gd name="connsiteX2" fmla="*/ 4286421 w 4286421"/>
              <a:gd name="connsiteY2" fmla="*/ 622091 h 622091"/>
              <a:gd name="connsiteX3" fmla="*/ 0 w 4286421"/>
              <a:gd name="connsiteY3" fmla="*/ 622091 h 622091"/>
              <a:gd name="connsiteX4" fmla="*/ 674557 w 4286421"/>
              <a:gd name="connsiteY4" fmla="*/ 7495 h 622091"/>
              <a:gd name="connsiteX0" fmla="*/ 674557 w 4286421"/>
              <a:gd name="connsiteY0" fmla="*/ 0 h 614596"/>
              <a:gd name="connsiteX1" fmla="*/ 3529418 w 4286421"/>
              <a:gd name="connsiteY1" fmla="*/ 0 h 614596"/>
              <a:gd name="connsiteX2" fmla="*/ 4286421 w 4286421"/>
              <a:gd name="connsiteY2" fmla="*/ 614596 h 614596"/>
              <a:gd name="connsiteX3" fmla="*/ 0 w 4286421"/>
              <a:gd name="connsiteY3" fmla="*/ 614596 h 614596"/>
              <a:gd name="connsiteX4" fmla="*/ 674557 w 4286421"/>
              <a:gd name="connsiteY4" fmla="*/ 0 h 614596"/>
              <a:gd name="connsiteX0" fmla="*/ 247337 w 4286421"/>
              <a:gd name="connsiteY0" fmla="*/ 14990 h 614596"/>
              <a:gd name="connsiteX1" fmla="*/ 3529418 w 4286421"/>
              <a:gd name="connsiteY1" fmla="*/ 0 h 614596"/>
              <a:gd name="connsiteX2" fmla="*/ 4286421 w 4286421"/>
              <a:gd name="connsiteY2" fmla="*/ 614596 h 614596"/>
              <a:gd name="connsiteX3" fmla="*/ 0 w 4286421"/>
              <a:gd name="connsiteY3" fmla="*/ 614596 h 614596"/>
              <a:gd name="connsiteX4" fmla="*/ 247337 w 4286421"/>
              <a:gd name="connsiteY4" fmla="*/ 14990 h 614596"/>
              <a:gd name="connsiteX0" fmla="*/ 247337 w 4286421"/>
              <a:gd name="connsiteY0" fmla="*/ 22485 h 622091"/>
              <a:gd name="connsiteX1" fmla="*/ 3926658 w 4286421"/>
              <a:gd name="connsiteY1" fmla="*/ 0 h 622091"/>
              <a:gd name="connsiteX2" fmla="*/ 4286421 w 4286421"/>
              <a:gd name="connsiteY2" fmla="*/ 622091 h 622091"/>
              <a:gd name="connsiteX3" fmla="*/ 0 w 4286421"/>
              <a:gd name="connsiteY3" fmla="*/ 622091 h 622091"/>
              <a:gd name="connsiteX4" fmla="*/ 247337 w 4286421"/>
              <a:gd name="connsiteY4" fmla="*/ 22485 h 622091"/>
              <a:gd name="connsiteX0" fmla="*/ 299803 w 4286421"/>
              <a:gd name="connsiteY0" fmla="*/ 22485 h 622091"/>
              <a:gd name="connsiteX1" fmla="*/ 3926658 w 4286421"/>
              <a:gd name="connsiteY1" fmla="*/ 0 h 622091"/>
              <a:gd name="connsiteX2" fmla="*/ 4286421 w 4286421"/>
              <a:gd name="connsiteY2" fmla="*/ 622091 h 622091"/>
              <a:gd name="connsiteX3" fmla="*/ 0 w 4286421"/>
              <a:gd name="connsiteY3" fmla="*/ 622091 h 622091"/>
              <a:gd name="connsiteX4" fmla="*/ 299803 w 4286421"/>
              <a:gd name="connsiteY4" fmla="*/ 22485 h 622091"/>
              <a:gd name="connsiteX0" fmla="*/ 299803 w 4286421"/>
              <a:gd name="connsiteY0" fmla="*/ 22485 h 622091"/>
              <a:gd name="connsiteX1" fmla="*/ 3926658 w 4286421"/>
              <a:gd name="connsiteY1" fmla="*/ 0 h 622091"/>
              <a:gd name="connsiteX2" fmla="*/ 4286421 w 4286421"/>
              <a:gd name="connsiteY2" fmla="*/ 622091 h 622091"/>
              <a:gd name="connsiteX3" fmla="*/ 0 w 4286421"/>
              <a:gd name="connsiteY3" fmla="*/ 622091 h 622091"/>
              <a:gd name="connsiteX4" fmla="*/ 299803 w 4286421"/>
              <a:gd name="connsiteY4" fmla="*/ 22485 h 622091"/>
              <a:gd name="connsiteX0" fmla="*/ 299803 w 4286421"/>
              <a:gd name="connsiteY0" fmla="*/ 22485 h 622091"/>
              <a:gd name="connsiteX1" fmla="*/ 3926658 w 4286421"/>
              <a:gd name="connsiteY1" fmla="*/ 0 h 622091"/>
              <a:gd name="connsiteX2" fmla="*/ 4286421 w 4286421"/>
              <a:gd name="connsiteY2" fmla="*/ 622091 h 622091"/>
              <a:gd name="connsiteX3" fmla="*/ 0 w 4286421"/>
              <a:gd name="connsiteY3" fmla="*/ 622091 h 622091"/>
              <a:gd name="connsiteX4" fmla="*/ 299803 w 4286421"/>
              <a:gd name="connsiteY4" fmla="*/ 22485 h 622091"/>
              <a:gd name="connsiteX0" fmla="*/ 299803 w 4286421"/>
              <a:gd name="connsiteY0" fmla="*/ 22485 h 622091"/>
              <a:gd name="connsiteX1" fmla="*/ 3926658 w 4286421"/>
              <a:gd name="connsiteY1" fmla="*/ 0 h 622091"/>
              <a:gd name="connsiteX2" fmla="*/ 4286421 w 4286421"/>
              <a:gd name="connsiteY2" fmla="*/ 622091 h 622091"/>
              <a:gd name="connsiteX3" fmla="*/ 0 w 4286421"/>
              <a:gd name="connsiteY3" fmla="*/ 622091 h 622091"/>
              <a:gd name="connsiteX4" fmla="*/ 299803 w 4286421"/>
              <a:gd name="connsiteY4" fmla="*/ 22485 h 622091"/>
              <a:gd name="connsiteX0" fmla="*/ 307299 w 4286421"/>
              <a:gd name="connsiteY0" fmla="*/ 1014 h 623106"/>
              <a:gd name="connsiteX1" fmla="*/ 3926658 w 4286421"/>
              <a:gd name="connsiteY1" fmla="*/ 1015 h 623106"/>
              <a:gd name="connsiteX2" fmla="*/ 4286421 w 4286421"/>
              <a:gd name="connsiteY2" fmla="*/ 623106 h 623106"/>
              <a:gd name="connsiteX3" fmla="*/ 0 w 4286421"/>
              <a:gd name="connsiteY3" fmla="*/ 623106 h 623106"/>
              <a:gd name="connsiteX4" fmla="*/ 307299 w 4286421"/>
              <a:gd name="connsiteY4" fmla="*/ 1014 h 623106"/>
              <a:gd name="connsiteX0" fmla="*/ 307299 w 4286421"/>
              <a:gd name="connsiteY0" fmla="*/ 7494 h 629586"/>
              <a:gd name="connsiteX1" fmla="*/ 3919163 w 4286421"/>
              <a:gd name="connsiteY1" fmla="*/ 0 h 629586"/>
              <a:gd name="connsiteX2" fmla="*/ 4286421 w 4286421"/>
              <a:gd name="connsiteY2" fmla="*/ 629586 h 629586"/>
              <a:gd name="connsiteX3" fmla="*/ 0 w 4286421"/>
              <a:gd name="connsiteY3" fmla="*/ 629586 h 629586"/>
              <a:gd name="connsiteX4" fmla="*/ 307299 w 4286421"/>
              <a:gd name="connsiteY4" fmla="*/ 7494 h 629586"/>
              <a:gd name="connsiteX0" fmla="*/ 337279 w 4286421"/>
              <a:gd name="connsiteY0" fmla="*/ 14989 h 629586"/>
              <a:gd name="connsiteX1" fmla="*/ 3919163 w 4286421"/>
              <a:gd name="connsiteY1" fmla="*/ 0 h 629586"/>
              <a:gd name="connsiteX2" fmla="*/ 4286421 w 4286421"/>
              <a:gd name="connsiteY2" fmla="*/ 629586 h 629586"/>
              <a:gd name="connsiteX3" fmla="*/ 0 w 4286421"/>
              <a:gd name="connsiteY3" fmla="*/ 629586 h 629586"/>
              <a:gd name="connsiteX4" fmla="*/ 337279 w 4286421"/>
              <a:gd name="connsiteY4" fmla="*/ 14989 h 629586"/>
              <a:gd name="connsiteX0" fmla="*/ 337279 w 4286421"/>
              <a:gd name="connsiteY0" fmla="*/ 7494 h 629586"/>
              <a:gd name="connsiteX1" fmla="*/ 3919163 w 4286421"/>
              <a:gd name="connsiteY1" fmla="*/ 0 h 629586"/>
              <a:gd name="connsiteX2" fmla="*/ 4286421 w 4286421"/>
              <a:gd name="connsiteY2" fmla="*/ 629586 h 629586"/>
              <a:gd name="connsiteX3" fmla="*/ 0 w 4286421"/>
              <a:gd name="connsiteY3" fmla="*/ 629586 h 629586"/>
              <a:gd name="connsiteX4" fmla="*/ 337279 w 4286421"/>
              <a:gd name="connsiteY4" fmla="*/ 7494 h 629586"/>
              <a:gd name="connsiteX0" fmla="*/ 337279 w 4286421"/>
              <a:gd name="connsiteY0" fmla="*/ 7494 h 629586"/>
              <a:gd name="connsiteX1" fmla="*/ 3919163 w 4286421"/>
              <a:gd name="connsiteY1" fmla="*/ 0 h 629586"/>
              <a:gd name="connsiteX2" fmla="*/ 4286421 w 4286421"/>
              <a:gd name="connsiteY2" fmla="*/ 629586 h 629586"/>
              <a:gd name="connsiteX3" fmla="*/ 0 w 4286421"/>
              <a:gd name="connsiteY3" fmla="*/ 629586 h 629586"/>
              <a:gd name="connsiteX4" fmla="*/ 337279 w 4286421"/>
              <a:gd name="connsiteY4" fmla="*/ 7494 h 62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6421" h="629586">
                <a:moveTo>
                  <a:pt x="337279" y="7494"/>
                </a:moveTo>
                <a:cubicBezTo>
                  <a:pt x="3929667" y="7494"/>
                  <a:pt x="289300" y="29980"/>
                  <a:pt x="3919163" y="0"/>
                </a:cubicBezTo>
                <a:lnTo>
                  <a:pt x="4286421" y="629586"/>
                </a:lnTo>
                <a:lnTo>
                  <a:pt x="0" y="629586"/>
                </a:lnTo>
                <a:lnTo>
                  <a:pt x="337279" y="7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98915" y="3908203"/>
            <a:ext cx="4102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Спасибо за внимание!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CA68-9BDC-4D3D-B4FE-44418DCB76D2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9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1FF8EA2-0593-DC47-B4CD-DA99898B31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1448136"/>
            <a:ext cx="9584267" cy="3860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75" y="1698214"/>
            <a:ext cx="3791495" cy="483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9282" y="1698213"/>
            <a:ext cx="8052893" cy="27937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20648" algn="just">
              <a:lnSpc>
                <a:spcPct val="114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1) К параметрам, характеризующим дорожное движение, относятся:</a:t>
            </a:r>
          </a:p>
          <a:p>
            <a:pPr indent="120648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интенсивность дорожного движения, </a:t>
            </a:r>
          </a:p>
          <a:p>
            <a:pPr indent="120648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состав транспортных средств, </a:t>
            </a:r>
          </a:p>
          <a:p>
            <a:pPr indent="120648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средняя скорость движения транспортных средств, </a:t>
            </a:r>
          </a:p>
          <a:p>
            <a:pPr indent="120648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среднее количество транспортных средств в движении, приходящееся на один километр полосы движения, </a:t>
            </a:r>
          </a:p>
          <a:p>
            <a:pPr indent="120648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пропускная способность дороги.</a:t>
            </a:r>
          </a:p>
          <a:p>
            <a:pPr indent="120648" algn="just">
              <a:lnSpc>
                <a:spcPct val="114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2) Интенсивность дорожного движения определяется количеством транспортных средств и (или) пешеходов, проходящих за единицу времени в одном направлении на определенном участке дороги.</a:t>
            </a:r>
          </a:p>
          <a:p>
            <a:pPr indent="120648" algn="just">
              <a:lnSpc>
                <a:spcPct val="114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3) Состав транспортных средств определяется количеством транспортных средств каждой расчетной категории, проследовавших за единицу времени в одном направлении по участку дороги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9350" y="4647405"/>
            <a:ext cx="7892756" cy="2056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20648" algn="just">
              <a:lnSpc>
                <a:spcPct val="114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Параметры эффективности организации дорожного движения, характеризующие потерю времени в движении транспортных средств и (или) пешеходов определяются:</a:t>
            </a:r>
          </a:p>
          <a:p>
            <a:pPr indent="120648" algn="just">
              <a:lnSpc>
                <a:spcPct val="114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1) средней задержкой транспортных средств в движении на участке дороги;</a:t>
            </a:r>
          </a:p>
          <a:p>
            <a:pPr indent="120648" algn="just">
              <a:lnSpc>
                <a:spcPct val="114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2) временным индексом, выражающим удельные потери времени транспортного средства на единицу времени движения транспортного средства;</a:t>
            </a:r>
          </a:p>
          <a:p>
            <a:pPr indent="120648" algn="just">
              <a:lnSpc>
                <a:spcPct val="114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3) уровнем обслуживания дорожного движения, представляющим собой показатель, выражающий отношение средней скорости движения транспортных средств к скорости транспортных средств в условиях свободного движения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5127"/>
            <a:ext cx="10377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ПРИКАЗ МИНТРАНСА РОССИИ ОТ 26.12.2018 № 479 «ОБ УТВЕРЖДЕНИИ МЕТОДИЧЕСКИХ РЕКОМЕНДАЦИЙ ПО РАЗРАБОТКЕ И РЕАЛИЗАЦИИ МЕРОПРИЯТИЙ ПО ОРГАНИЗАЦИИ ДОРОЖНОГО ДВИЖЕНИЯ В ЧАСТИ РАСЧЕТА ЗНАЧЕНИЙ ОСНОВНЫХ ПАРАМЕТРОВ ДОРОЖНОГО ДВИЖЕНИЯ»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  <p:sp>
        <p:nvSpPr>
          <p:cNvPr id="16" name="Номер слайда 1"/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dirty="0" smtClean="0"/>
              <a:t>36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596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1FF8EA2-0593-DC47-B4CD-DA99898B31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75" y="1323035"/>
            <a:ext cx="9584267" cy="3860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r="2073" b="2066"/>
          <a:stretch/>
        </p:blipFill>
        <p:spPr bwMode="auto">
          <a:xfrm>
            <a:off x="7744099" y="1451899"/>
            <a:ext cx="4141958" cy="50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9350" y="1451899"/>
            <a:ext cx="750474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5591" algn="just"/>
            <a:r>
              <a:rPr lang="ru-RU" sz="1600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Мониторинг дорожного движения - сбор, обработка, накопление и анализ данных об основных параметрах дорожного движения.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266" y="2221917"/>
            <a:ext cx="7504748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5591" algn="just"/>
            <a:r>
              <a:rPr lang="ru-RU" sz="1600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Сбор значений параметров дорожного движения следует осуществлять:</a:t>
            </a:r>
          </a:p>
          <a:p>
            <a:pPr indent="355591" algn="just"/>
            <a:r>
              <a:rPr lang="ru-RU" sz="1600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а) посредством регистрации значений параметров дорожного движения на стационарных постах учета и (или) координатно-временных параметров движения с применением транспортных средств, оснащенных средствами навигации;</a:t>
            </a:r>
          </a:p>
          <a:p>
            <a:pPr indent="355591" algn="just"/>
            <a:r>
              <a:rPr lang="ru-RU" sz="1600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б) посредством приема треков ГЛОНАСС/GPS от организаций, владеющих данными о координатно-временных параметрах движения транспортных средств;</a:t>
            </a:r>
          </a:p>
          <a:p>
            <a:pPr indent="355591" algn="just"/>
            <a:r>
              <a:rPr lang="ru-RU" sz="1600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в) посредством получения информации с пунктов автоматизированного учета интенсивности дорожного движения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9350" y="4469261"/>
            <a:ext cx="7504749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5591" algn="just"/>
            <a:r>
              <a:rPr lang="ru-RU" sz="1600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В границах городских поселений и городских округов обследование дорожного движения необходимо осуществлять на следующих категориях дорог:</a:t>
            </a:r>
          </a:p>
          <a:p>
            <a:pPr indent="355591" algn="just"/>
            <a:r>
              <a:rPr lang="ru-RU" sz="1600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а) магистральные городские дороги скоростного и регулируемого движения;</a:t>
            </a:r>
          </a:p>
          <a:p>
            <a:pPr indent="355591" algn="just"/>
            <a:r>
              <a:rPr lang="ru-RU" sz="1600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б) магистральные улицы общегородского значения непрерывного </a:t>
            </a:r>
            <a:br>
              <a:rPr lang="ru-RU" sz="1600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и регулируемого движения. </a:t>
            </a:r>
          </a:p>
          <a:p>
            <a:pPr indent="355591" algn="just"/>
            <a:r>
              <a:rPr lang="ru-RU" sz="1600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В границах городских поселений и городских округов с численностью населения менее 250 тысяч человек обследование необходимо осуществлять также в сечениях улиц и городских дорог районного значения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5127"/>
            <a:ext cx="10377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ПРИКАЗ МИНТРАНСА РОССИИ ОТ 18.04.2019 № 114 «ОБ УТВЕРЖДЕНИИ ПОРЯДКА МОНИТОРИНГА ДОРОЖНОГО ДВИЖЕНИЯ»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(ЗАРЕГИСТРИРОВАН В МИНЮСТЕ РОССИИ 18.06.2019 № 54951)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37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581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1FF8EA2-0593-DC47-B4CD-DA99898B31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1448136"/>
            <a:ext cx="9584267" cy="38608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837" r="2134" b="2406"/>
          <a:stretch/>
        </p:blipFill>
        <p:spPr bwMode="auto">
          <a:xfrm>
            <a:off x="6864246" y="1324340"/>
            <a:ext cx="4341151" cy="537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7382" y="2487378"/>
            <a:ext cx="6038509" cy="666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867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1. Разработка проектов организации дорожного движения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0725" y="1778725"/>
            <a:ext cx="662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РАБОТЫ ПО ОДД: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382" y="5443191"/>
            <a:ext cx="6038509" cy="666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4F81BD">
                    <a:lumMod val="75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pPr algn="l"/>
            <a:r>
              <a:rPr lang="ru-RU" sz="1867" b="0" dirty="0">
                <a:solidFill>
                  <a:schemeClr val="tx1"/>
                </a:solidFill>
              </a:rPr>
              <a:t>5. Автоматизированное управление дорожным движением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594" y="4856684"/>
            <a:ext cx="6038509" cy="379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4F81BD">
                    <a:lumMod val="75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pPr algn="l"/>
            <a:r>
              <a:rPr lang="ru-RU" sz="1867" b="0" dirty="0">
                <a:solidFill>
                  <a:schemeClr val="tx1"/>
                </a:solidFill>
              </a:rPr>
              <a:t>4. Мониторинг дорожного движения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382" y="4243928"/>
            <a:ext cx="6039615" cy="379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4F81BD">
                    <a:lumMod val="75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pPr algn="l"/>
            <a:r>
              <a:rPr lang="ru-RU" sz="1867" b="0" dirty="0">
                <a:solidFill>
                  <a:schemeClr val="tx1"/>
                </a:solidFill>
              </a:rPr>
              <a:t>3.    Моделирование дорожного движения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594" y="3359177"/>
            <a:ext cx="6037404" cy="666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4F81BD">
                    <a:lumMod val="75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pPr algn="l"/>
            <a:r>
              <a:rPr lang="ru-RU" sz="1867" b="0" dirty="0">
                <a:solidFill>
                  <a:schemeClr val="tx1"/>
                </a:solidFill>
              </a:rPr>
              <a:t>2. Разработка комплексных схем организации дорожного движения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66E97-3F17-4C1E-BBB1-BAF61EB6C7D0}" type="slidenum">
              <a:rPr lang="ru-RU" sz="1400"/>
              <a:pPr>
                <a:defRPr/>
              </a:pPr>
              <a:t>7</a:t>
            </a:fld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5127"/>
            <a:ext cx="10377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ПРИКАЗ МИНТРАНСА РОССИИ ОТ 13.11.2018 № 406 «ОБ УТВЕРЖДЕНИИ КЛАССИФИКАЦИИ РАБОТ ПО ОРГАНИЗАЦИИ ДОРОЖНОГО ДВИЖЕНИЯ»  (ЗАРЕГИСТРИРОВАН В МИНЮСТЕ РОССИИ 11.12.2018 № 52958)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1FF8EA2-0593-DC47-B4CD-DA99898B31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1448136"/>
            <a:ext cx="9584267" cy="3860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2143" y="1729033"/>
            <a:ext cx="6375548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67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Утвержден следующий перечень профессий и должностей: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062458"/>
            <a:ext cx="687238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 algn="just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Квалификационные требования устанавливают необходимый уровень знаний, умений, профессионального образования, стажа (опыта) в отношении профессий и должностей, связанных с организацией дорожного движения. </a:t>
            </a:r>
          </a:p>
          <a:p>
            <a:pPr marL="228594" indent="-228594" algn="just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Необходимый уровень знаний и умений достигается посредством прохождения обучения в организациях, осуществляющих образовательную деятельность по соответствующим образовательным программам.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6517" y="2221266"/>
            <a:ext cx="1917697" cy="99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67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Специалист по разработке проектов организации дорожного движения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99318" y="2220809"/>
            <a:ext cx="1906799" cy="1221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67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Специалист по моделированию дорожного движения</a:t>
            </a:r>
          </a:p>
          <a:p>
            <a:pPr algn="ctr">
              <a:defRPr/>
            </a:pPr>
            <a:endParaRPr lang="ru-RU" sz="1467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1229" y="3615141"/>
            <a:ext cx="2179201" cy="12211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67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Специалист по разработке комплексных схем организации дорожного движения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6517" y="3615140"/>
            <a:ext cx="1917697" cy="99540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67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Специалист по организации и мониторингу дорожного движения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91220" y="2220810"/>
            <a:ext cx="2179203" cy="1221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67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Специалист по эксплуатации технических средств организации дорожного движения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99318" y="3615141"/>
            <a:ext cx="1906799" cy="122116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67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Специалист по контролю в сфере организации дорожного движения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62858" y="1655731"/>
            <a:ext cx="520990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Новый перечень профессий и должностей, связанных с организацией дорожного движения, и квалификационные требования к ним, утверждены приказом Минтранса России от 28 июля 2020 г. № 260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Приказ Минтранса России от 29.12.2018 № 487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утратил </a:t>
            </a:r>
            <a:r>
              <a:rPr lang="ru-RU" sz="1600" dirty="0">
                <a:solidFill>
                  <a:srgbClr val="FF0000"/>
                </a:solidFill>
              </a:rPr>
              <a:t>силу с 01.01.2021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Новые требования к специалистам в сфере разработки документации по организации дорожного движения:</a:t>
            </a:r>
          </a:p>
          <a:p>
            <a:pPr marL="380990" indent="-380990">
              <a:buFontTx/>
              <a:buChar char="-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специалист по разработке ПОДД должен иметь высшее образование не ниже уровня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бакалавриата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дополнительное профессиональное образование  по программе </a:t>
            </a:r>
            <a:r>
              <a:rPr lang="ru-RU" sz="1600" strike="sngStrike" dirty="0">
                <a:solidFill>
                  <a:schemeClr val="accent6">
                    <a:lumMod val="75000"/>
                  </a:schemeClr>
                </a:solidFill>
              </a:rPr>
              <a:t>повышения квалификации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профессиональной переподготовки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организации дорожного движения.</a:t>
            </a:r>
          </a:p>
          <a:p>
            <a:pPr marL="380990" indent="-380990">
              <a:buFontTx/>
              <a:buChar char="-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специалист по разработке КСОДД должен иметь высшее образование не ниже уровня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бакалавриата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дополнительное профессиональное образование  по программе </a:t>
            </a:r>
            <a:r>
              <a:rPr lang="ru-RU" sz="1600" strike="sngStrike" dirty="0">
                <a:solidFill>
                  <a:schemeClr val="accent6">
                    <a:lumMod val="75000"/>
                  </a:schemeClr>
                </a:solidFill>
              </a:rPr>
              <a:t>повышения квалификации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профессиональной переподготовки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организации дорожного движения.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5127"/>
            <a:ext cx="10377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ПРИКАЗ МИНТРАНСА РОССИИ ОТ 29.12.2018 № 487 «ОБ УТВЕРЖДЕНИИ ПЕРЕЧНЯ ПРОФЕССИЙ И ДОЛЖНОСТЕЙ, СВЯЗАННЫХ С ОРГАНИЗАЦИЕЙ ДОРОЖНОГО ДВИЖЕНИЯ, И КВАЛИФИКАЦИОННЫХ ТРЕБОВАНИЙ К НИМ» (ЗАРЕГИСТРИРОВАН В МИНЮСТЕ РОССИИ 04.03.2019 № 53936)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39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20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1FF8EA2-0593-DC47-B4CD-DA99898B31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1448136"/>
            <a:ext cx="9584267" cy="3860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011" y="1772576"/>
            <a:ext cx="7632171" cy="4809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37061" algn="just">
              <a:defRPr/>
            </a:pPr>
            <a:r>
              <a:rPr lang="ru-RU" sz="1467" b="1" dirty="0">
                <a:solidFill>
                  <a:schemeClr val="tx1"/>
                </a:solidFill>
              </a:rPr>
              <a:t>Приказом устанавливаются требования к составу и содержанию комплексных схем организации дорожного движения и проектов организации дорожного движения, в том числе:</a:t>
            </a:r>
          </a:p>
          <a:p>
            <a:pPr marL="228594" indent="-228594" algn="just">
              <a:lnSpc>
                <a:spcPts val="2133"/>
              </a:lnSpc>
              <a:buFont typeface="Arial" panose="020B0604020202020204" pitchFamily="34" charset="0"/>
              <a:buChar char="•"/>
              <a:defRPr/>
            </a:pPr>
            <a:r>
              <a:rPr lang="ru-RU" sz="1467" b="1" dirty="0">
                <a:solidFill>
                  <a:schemeClr val="tx1"/>
                </a:solidFill>
              </a:rPr>
              <a:t>требования к порядку подготовки, согласования и утверждения КСОДД и ПОДД;</a:t>
            </a:r>
          </a:p>
          <a:p>
            <a:pPr algn="just">
              <a:lnSpc>
                <a:spcPts val="2133"/>
              </a:lnSpc>
              <a:defRPr/>
            </a:pPr>
            <a:r>
              <a:rPr lang="ru-RU" sz="1467" i="1" dirty="0">
                <a:solidFill>
                  <a:schemeClr val="tx1"/>
                </a:solidFill>
              </a:rPr>
              <a:t>(Срок рассмотрения проектов КСОДД органами и организациями, рассматривающими КСОДД, не может превышать тридцать календарных дней со дня их поступления на согласование)</a:t>
            </a:r>
          </a:p>
          <a:p>
            <a:pPr marL="228594" indent="-228594" algn="just">
              <a:lnSpc>
                <a:spcPts val="2133"/>
              </a:lnSpc>
              <a:buFont typeface="Arial" panose="020B0604020202020204" pitchFamily="34" charset="0"/>
              <a:buChar char="•"/>
              <a:defRPr/>
            </a:pPr>
            <a:r>
              <a:rPr lang="ru-RU" sz="1467" b="1" dirty="0">
                <a:solidFill>
                  <a:schemeClr val="tx1"/>
                </a:solidFill>
              </a:rPr>
              <a:t>требования к составу и содержанию КСОДД и ПОДД;</a:t>
            </a:r>
          </a:p>
          <a:p>
            <a:pPr algn="just">
              <a:lnSpc>
                <a:spcPts val="2133"/>
              </a:lnSpc>
              <a:defRPr/>
            </a:pPr>
            <a:r>
              <a:rPr lang="ru-RU" sz="1467" i="1" dirty="0">
                <a:solidFill>
                  <a:schemeClr val="tx1"/>
                </a:solidFill>
              </a:rPr>
              <a:t>(Разработка мероприятий по организации дорожного движения должна учитывать снижение негативного воздействия на окружающую среду от транспортных средств)</a:t>
            </a:r>
          </a:p>
          <a:p>
            <a:pPr marL="228594" indent="-228594" algn="just">
              <a:lnSpc>
                <a:spcPts val="2133"/>
              </a:lnSpc>
              <a:buFont typeface="Arial" panose="020B0604020202020204" pitchFamily="34" charset="0"/>
              <a:buChar char="•"/>
              <a:defRPr/>
            </a:pPr>
            <a:r>
              <a:rPr lang="ru-RU" sz="1467" b="1" dirty="0">
                <a:solidFill>
                  <a:schemeClr val="tx1"/>
                </a:solidFill>
              </a:rPr>
              <a:t>требования по оформлению КСОДД и ПОДД;</a:t>
            </a:r>
          </a:p>
          <a:p>
            <a:pPr algn="just">
              <a:lnSpc>
                <a:spcPts val="2133"/>
              </a:lnSpc>
              <a:defRPr/>
            </a:pPr>
            <a:r>
              <a:rPr lang="ru-RU" sz="1467" i="1" dirty="0">
                <a:solidFill>
                  <a:schemeClr val="tx1"/>
                </a:solidFill>
              </a:rPr>
              <a:t>(Графический материал (схемы, чертежи) в составе КСОДД разрабатываются на основе </a:t>
            </a:r>
            <a:r>
              <a:rPr lang="ru-RU" sz="1467" i="1" dirty="0" err="1">
                <a:solidFill>
                  <a:schemeClr val="tx1"/>
                </a:solidFill>
              </a:rPr>
              <a:t>топосъемки</a:t>
            </a:r>
            <a:r>
              <a:rPr lang="ru-RU" sz="1467" i="1" dirty="0">
                <a:solidFill>
                  <a:schemeClr val="tx1"/>
                </a:solidFill>
              </a:rPr>
              <a:t> или </a:t>
            </a:r>
            <a:r>
              <a:rPr lang="ru-RU" sz="1467" i="1" dirty="0" err="1">
                <a:solidFill>
                  <a:schemeClr val="tx1"/>
                </a:solidFill>
              </a:rPr>
              <a:t>ортофотоплана</a:t>
            </a:r>
            <a:r>
              <a:rPr lang="ru-RU" sz="1467" i="1" dirty="0">
                <a:solidFill>
                  <a:schemeClr val="tx1"/>
                </a:solidFill>
              </a:rPr>
              <a:t> высокого разрешения в масштабе 1:500, 1:1000, 1:2000, 1:5000, 1:10000, 1:20000)</a:t>
            </a:r>
          </a:p>
          <a:p>
            <a:pPr marL="228594" indent="-228594" algn="just">
              <a:lnSpc>
                <a:spcPts val="2133"/>
              </a:lnSpc>
              <a:buFont typeface="Arial" panose="020B0604020202020204" pitchFamily="34" charset="0"/>
              <a:buChar char="•"/>
              <a:defRPr/>
            </a:pPr>
            <a:r>
              <a:rPr lang="ru-RU" sz="1467" b="1" dirty="0">
                <a:solidFill>
                  <a:schemeClr val="tx1"/>
                </a:solidFill>
              </a:rPr>
              <a:t>примерный перечень исходной информации, необходимой для разработки документации по организации дорожного движения.</a:t>
            </a:r>
          </a:p>
          <a:p>
            <a:pPr algn="just">
              <a:lnSpc>
                <a:spcPts val="2133"/>
              </a:lnSpc>
              <a:defRPr/>
            </a:pPr>
            <a:r>
              <a:rPr lang="ru-RU" sz="1467" i="1" dirty="0">
                <a:solidFill>
                  <a:schemeClr val="tx1"/>
                </a:solidFill>
              </a:rPr>
              <a:t>(Размещение и наименование ТСОДД, данные о ДТП в динамике за период не менее трех лет)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27817" y="1793095"/>
            <a:ext cx="4275291" cy="483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67" b="1" dirty="0">
                <a:solidFill>
                  <a:schemeClr val="accent3">
                    <a:lumMod val="50000"/>
                  </a:schemeClr>
                </a:solidFill>
              </a:rPr>
              <a:t>Новые Правила подготовки документации по организации дорожного движения, утверждены приказом Минтранса России от 30 июля 2020 г. № 274 </a:t>
            </a:r>
          </a:p>
          <a:p>
            <a:pPr algn="ctr"/>
            <a:r>
              <a:rPr lang="ru-RU" sz="1467" b="1" dirty="0">
                <a:solidFill>
                  <a:srgbClr val="FF0000"/>
                </a:solidFill>
              </a:rPr>
              <a:t>Приказ Минтранса России от 26.12.2018 № 480 </a:t>
            </a:r>
          </a:p>
          <a:p>
            <a:pPr algn="ctr"/>
            <a:r>
              <a:rPr lang="ru-RU" sz="1467" b="1" dirty="0" smtClean="0">
                <a:solidFill>
                  <a:srgbClr val="FF0000"/>
                </a:solidFill>
              </a:rPr>
              <a:t>утратил </a:t>
            </a:r>
            <a:r>
              <a:rPr lang="ru-RU" sz="1467" b="1" dirty="0">
                <a:solidFill>
                  <a:srgbClr val="FF0000"/>
                </a:solidFill>
              </a:rPr>
              <a:t>силу с 01.01.2021</a:t>
            </a:r>
          </a:p>
          <a:p>
            <a:pPr algn="ctr"/>
            <a:endParaRPr lang="ru-RU" sz="1467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1467" dirty="0"/>
              <a:t>Новые требования к разработке документации по организации дорожного движения:</a:t>
            </a:r>
          </a:p>
          <a:p>
            <a:pPr marL="380990" indent="-380990" algn="just">
              <a:buFontTx/>
              <a:buChar char="-"/>
            </a:pPr>
            <a:r>
              <a:rPr lang="ru-RU" sz="1467" dirty="0"/>
              <a:t>обязанность согласования КСОДД и ПОДД с ГИБДД, в случаях, предусмотренных ФЗ;</a:t>
            </a:r>
          </a:p>
          <a:p>
            <a:pPr marL="380990" indent="-380990" algn="just">
              <a:buFontTx/>
              <a:buChar char="-"/>
            </a:pPr>
            <a:r>
              <a:rPr lang="ru-RU" sz="1467" dirty="0"/>
              <a:t>установление предельного срока рассмотрения КСОДД и ПОДД согласующими органами и организациями (30 суток);</a:t>
            </a:r>
          </a:p>
          <a:p>
            <a:pPr marL="380990" indent="-380990" algn="just">
              <a:buFontTx/>
              <a:buChar char="-"/>
            </a:pPr>
            <a:r>
              <a:rPr lang="ru-RU" sz="1467" dirty="0"/>
              <a:t>Срок рассмотрения ПОДД:</a:t>
            </a:r>
          </a:p>
          <a:p>
            <a:pPr marL="364058" indent="351358" algn="just"/>
            <a:r>
              <a:rPr lang="ru-RU" sz="1467" dirty="0"/>
              <a:t>связанных с проведением работ по ремонту автомобильных дорог – не может превышать пяти рабочих дней; </a:t>
            </a:r>
          </a:p>
          <a:p>
            <a:pPr marL="364058" indent="351358" algn="just"/>
            <a:r>
              <a:rPr lang="ru-RU" sz="1467" dirty="0"/>
              <a:t>связанных с проведением аварийно-восстановительных работ – не может превышать одного календарного дня.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35" y="148239"/>
            <a:ext cx="1350685" cy="3093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5127"/>
            <a:ext cx="10377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ПРИКАЗ МИНТРАНСА РОССИИ ОТ 26.12.2018 № 480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«ОБ УТВЕРЖДЕНИИ ПРАВИЛ ПОДГОТОВКИ ДОКУМЕНТАЦИИ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ОРГАНИЗАЦИИ ДОРОЖНОГО ДВИЖЕНИЯ» (ЗАРЕГИСТРИРОВАН В МИНЮСТЕ РОССИИ 29.05.2019 № 54778)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23" y="5127"/>
            <a:ext cx="804762" cy="599347"/>
          </a:xfrm>
          <a:prstGeom prst="rect">
            <a:avLst/>
          </a:prstGeom>
        </p:spPr>
      </p:pic>
      <p:sp>
        <p:nvSpPr>
          <p:cNvPr id="11" name="Номер слайда 1"/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dirty="0" smtClean="0"/>
              <a:t>40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338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4960</Words>
  <Application>Microsoft Office PowerPoint</Application>
  <PresentationFormat>Широкоэкранный</PresentationFormat>
  <Paragraphs>439</Paragraphs>
  <Slides>43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3" baseType="lpstr">
      <vt:lpstr>Arial Unicode MS</vt:lpstr>
      <vt:lpstr>Arial</vt:lpstr>
      <vt:lpstr>Calibri</vt:lpstr>
      <vt:lpstr>Calibri Light</vt:lpstr>
      <vt:lpstr>Candara</vt:lpstr>
      <vt:lpstr>Century Gothic</vt:lpstr>
      <vt:lpstr>Fira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Литвин Евгений</dc:creator>
  <cp:lastModifiedBy>Литвин Евгений</cp:lastModifiedBy>
  <cp:revision>96</cp:revision>
  <cp:lastPrinted>2021-03-16T07:36:29Z</cp:lastPrinted>
  <dcterms:created xsi:type="dcterms:W3CDTF">2018-11-12T15:28:13Z</dcterms:created>
  <dcterms:modified xsi:type="dcterms:W3CDTF">2021-03-16T10:12:04Z</dcterms:modified>
</cp:coreProperties>
</file>